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notesMasterIdLst>
    <p:notesMasterId r:id="rId62"/>
  </p:notesMasterIdLst>
  <p:sldIdLst>
    <p:sldId id="256" r:id="rId15"/>
    <p:sldId id="318" r:id="rId16"/>
    <p:sldId id="261" r:id="rId17"/>
    <p:sldId id="292" r:id="rId18"/>
    <p:sldId id="312" r:id="rId19"/>
    <p:sldId id="299" r:id="rId20"/>
    <p:sldId id="296" r:id="rId21"/>
    <p:sldId id="331" r:id="rId22"/>
    <p:sldId id="300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32" r:id="rId31"/>
    <p:sldId id="308" r:id="rId32"/>
    <p:sldId id="336" r:id="rId33"/>
    <p:sldId id="297" r:id="rId34"/>
    <p:sldId id="309" r:id="rId35"/>
    <p:sldId id="320" r:id="rId36"/>
    <p:sldId id="335" r:id="rId37"/>
    <p:sldId id="313" r:id="rId38"/>
    <p:sldId id="317" r:id="rId39"/>
    <p:sldId id="294" r:id="rId40"/>
    <p:sldId id="321" r:id="rId41"/>
    <p:sldId id="323" r:id="rId42"/>
    <p:sldId id="324" r:id="rId43"/>
    <p:sldId id="325" r:id="rId44"/>
    <p:sldId id="326" r:id="rId45"/>
    <p:sldId id="366" r:id="rId46"/>
    <p:sldId id="337" r:id="rId47"/>
    <p:sldId id="338" r:id="rId48"/>
    <p:sldId id="339" r:id="rId49"/>
    <p:sldId id="340" r:id="rId50"/>
    <p:sldId id="341" r:id="rId51"/>
    <p:sldId id="342" r:id="rId52"/>
    <p:sldId id="314" r:id="rId53"/>
    <p:sldId id="295" r:id="rId54"/>
    <p:sldId id="327" r:id="rId55"/>
    <p:sldId id="328" r:id="rId56"/>
    <p:sldId id="315" r:id="rId57"/>
    <p:sldId id="284" r:id="rId58"/>
    <p:sldId id="329" r:id="rId59"/>
    <p:sldId id="330" r:id="rId60"/>
    <p:sldId id="285" r:id="rId61"/>
  </p:sldIdLst>
  <p:sldSz cx="12193588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4742C"/>
    <a:srgbClr val="DBA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9" autoAdjust="0"/>
    <p:restoredTop sz="96623" autoAdjust="0"/>
  </p:normalViewPr>
  <p:slideViewPr>
    <p:cSldViewPr>
      <p:cViewPr varScale="1">
        <p:scale>
          <a:sx n="106" d="100"/>
          <a:sy n="106" d="100"/>
        </p:scale>
        <p:origin x="102" y="21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7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5363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5364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3884613" y="0"/>
            <a:ext cx="29686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5367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1638" cy="30813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zh-TW" noProof="0" smtClean="0"/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70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1DF8AE-38F1-416C-A391-48F44F0C2EEB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931431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21C514-CB12-449E-86BA-6868C7AFC34C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F9901E6-76AD-42D8-9F27-3F269EA11BA3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60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3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9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5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42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01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03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58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950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558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3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555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679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54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90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6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A7F9F0-21B6-472F-9F2F-BFFCB68FE1F0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98B0D5-2C69-440C-9361-6E398CAC73BE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141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25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25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160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26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26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268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27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27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416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28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28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863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29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29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3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A7F9F0-21B6-472F-9F2F-BFFCB68FE1F0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98B0D5-2C69-440C-9361-6E398CAC73BE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229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30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30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775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31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31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873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32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32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99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33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33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92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34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34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10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35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35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730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36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36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11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37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37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38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50443" y="9430091"/>
            <a:ext cx="2942512" cy="4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38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22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A7F9F0-21B6-472F-9F2F-BFFCB68FE1F0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98B0D5-2C69-440C-9361-6E398CAC73BE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62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460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40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40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77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41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41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90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D78F0537-7722-4978-86F6-28FD929908E4}" type="slidenum">
              <a:rPr kumimoji="0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42</a:t>
            </a:fld>
            <a:endParaRPr kumimoji="0" lang="zh-TW" altLang="zh-TW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E83A7832-E07D-48CA-912B-2B14FBB310F5}" type="slidenum">
              <a:rPr kumimoji="0" lang="zh-TW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42</a:t>
            </a:fld>
            <a:endParaRPr kumimoji="0" lang="zh-TW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35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A7F9F0-21B6-472F-9F2F-BFFCB68FE1F0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98B0D5-2C69-440C-9361-6E398CAC73BE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871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635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423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0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434981-5A45-4308-B442-6C3EB33D26F6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6B09A8B-78D3-4786-B23B-E5ACA1ABA483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1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743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A7F9F0-21B6-472F-9F2F-BFFCB68FE1F0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98B0D5-2C69-440C-9361-6E398CAC73BE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34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79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89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013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8F0537-7722-4978-86F6-28FD929908E4}" type="slidenum">
              <a:rPr lang="zh-TW" altLang="zh-TW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TW" altLang="zh-TW" smtClean="0">
              <a:latin typeface="Calibri" panose="020F0502020204030204" pitchFamily="34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A7832-E07D-48CA-912B-2B14FBB310F5}" type="slidenum">
              <a:rPr lang="zh-TW" altLang="zh-TW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23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0B7A6-5D51-4D09-9ED8-F1179B32D81A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4450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6415B-3388-4DA7-9CF6-84D305555E13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08301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AEAB9-D0CB-42D0-A5A5-37E632DF82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1748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FF00E-FF81-45C2-B804-E261B73399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9186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C1F42-4353-496A-8EB8-FAB60773255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18765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C436D-8BDB-420C-B4C6-438C9957D2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9983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24CEF-3330-4741-8ACE-4039DB5DDD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18285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87840-A50D-48DF-83E8-B772A3CC1E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52452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C6EA3-5387-4E69-A0C9-E135D4D6C1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58503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3CF73-D7EB-4330-9C68-8573DB564C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52817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897A4-EE04-40B9-B71C-65ABCE347A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40103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C2386-4F12-43BF-9261-3742A96B19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323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070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070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08C45-9713-4F88-8609-64FF6ADF9BD2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4994400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3A0CF-01B8-4131-AD15-F21EDFB523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38224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00D2E-73A6-47B6-9D5D-1F6C369587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96184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0F852-2E0C-4215-8258-FD047FB8C2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88260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07678-D637-446C-8D8D-8AC8B693DD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1796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C1BA1-8210-43B9-9EED-75283BF7A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01156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320B8-35BE-4159-9364-99D70D99FE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7910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9E016-DB2F-4735-8639-E82DF72B89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01617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8BA53-7154-47FA-9FD2-BA21C66F84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499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7788B-1AED-41E9-B731-9779BD1E7E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77835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E759D-80E1-460B-8BD7-E804C3135D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7333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8D25E-9F04-4F93-A79F-1A93217428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786776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7E5BF-C640-4FC2-BA8A-F513C163EE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15399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50E1-BE07-46EB-AC4A-BF3517CF70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227048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28661-9B58-4136-B7C1-4C818A755E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186837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6CC90-4445-4742-9FE7-24CE883E5E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499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C6B48-F1CB-490C-B5AD-60C8EAEF3B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3048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180FE-6FD1-48C9-8E59-0DA775482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350109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5D90A-D42A-4342-AC87-2318689F2B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34507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2CE86-23FE-4BC3-BC03-D04EB7407D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483263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87171-9E95-43E8-896F-18B6C43C54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086211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D2AFB-B75B-47E2-8AE6-7DBDD965C2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725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BDE6A-01C2-49F3-BD24-645B7D1630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051561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84D13-97D5-4754-B9B0-7386837883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566851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631CB-DF29-4BDC-8E05-0508DA1D78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834450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0D8D4-C777-4ED7-BE6F-94479CA2C2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78120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6CBE3-077A-4A26-AFFC-040FA534E66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88682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38B8C-B9DF-4048-A350-75981E3E5E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35058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A0E67-131C-40D4-B1C9-C2A8EC2ABC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20479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A855C-4AF2-4EC1-A181-866401063F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90447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5F8F0-6C4A-4915-A468-5CE5C2CDA4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65328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97FEB-575F-460D-B439-BE119FAE208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66348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E1C5D-08F4-4565-B090-5831AC8131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636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05494-A73E-4B24-B85A-D7FCC75020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827196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C9B39-BF36-4716-AC58-5F24E81A6D4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54944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2169D-E06E-44A1-BD95-FFE784DF1B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754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03842-6764-4F78-A68A-034220A9BE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73528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8D4A2-14E1-4410-B910-022FA2687F6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2185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07DF7-2EB3-4738-8738-9C73A0D4BF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090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BB44C-C6BD-469B-8C9F-4FF39E628B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48222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FE53B-F7BD-4D70-A5A2-6F2D50C66A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30483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76AC-72C3-4E6E-8AE6-2F6C2F75FB1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739185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3294A-C0E7-4CEE-86CD-DE6E1BBB2F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34062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D6CEE-E840-40F9-99F1-7E8CAF624F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614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70496-1B0F-4274-8357-F10010FE25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62678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6AE01-21C5-4388-A91B-3014988DC5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458197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428E-0031-4C72-8080-2285B88399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41487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31B10-725C-4F57-A5C2-58EC4D7664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930855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D493B-5C22-42CD-A9F7-69AE4D1572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53544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491DF-9323-4C58-8D8E-6CF7C589382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19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6738A-0211-4C25-88F1-78A485850A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257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3D272-89AC-4C01-9A9A-43F789B903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3210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06353-FB74-445F-B845-3A23D18C3E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2287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BA24A-353A-48EC-B174-3283555063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576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F3864-51A9-4A4C-B8AD-EBB7523EC328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38966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D9C37-EF60-4B96-AB8C-C98EC5860C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2862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1A47D-4D17-484B-B3BA-D0BEEF9307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9754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EEA3D-9CA8-408D-ACE3-06B43BD087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4286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161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89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51995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470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90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120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83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08FF-62A5-4856-83B9-2397455E980B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60208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7431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98834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894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21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9811-6DD7-4EF2-A162-8E0054A9DD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3452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D27FA-D0C7-4711-ABFB-95D60141BBB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6776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1D546-51EB-49CE-A139-C19970D28D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35567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C72DD-BE96-4E3A-AE09-B426F05354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967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399B3-B1F7-4213-86C3-3A371150277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3995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0CA00-9042-4EA8-9493-A8891CE3C1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307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46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46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20367-DD89-4A76-A466-EB21F24E7A66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102069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96203-F153-4DCF-B027-BE3A4465A4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24582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B4C58-C352-4EDE-B058-D6500FDE8F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3703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6A2A1-F731-48DE-8435-2232AD3DE38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907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38C4C-AFC3-43DB-821E-43E822B300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38923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3EADE-A1BD-4C54-8347-F00D9B1EEAA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2317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75B84-CA25-46E0-815F-53C3FC2FD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2724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3D612-B35E-4355-9E96-89C626CB63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437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98E42-6DBC-4739-9D39-C3067759C5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84152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90F2C-C0F5-431E-A1E3-F6A9F4713F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3971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C5219-5F2A-48AE-9677-37F318FF171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232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B4A31-E24E-4C90-9C91-F3029E828D4B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78807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ED7E7-1872-4DC4-A9FD-7B5E69DB21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7646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9D7A9-3F02-4C62-98F3-BC05681CB3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9743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D3DDA-565B-462A-B733-F0E5C952E4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524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440F1-BA40-4752-96EB-8A5B83CB26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6640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88169-424D-40C9-AF70-FA9A597EE7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9397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E1B20-EB2C-4191-BF0D-11926B8CA8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58576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423A0-3443-44A3-94DA-D0A04E015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03256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3C815-A328-4588-9FD7-A9BD25C397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62828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6341D-24E4-4E26-967A-AEB316B6CE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2435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27227-6A97-40C8-B9E0-EDB484899E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649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7537-4397-45D2-BDF7-ED33EBCC1DE8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667045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B5BD8-47ED-45D9-8103-7D7DED487D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87497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9E8AE-FF42-47F9-B26C-E8D7C5B930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39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6CA48-D4E5-4327-BCE3-93E5683D74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88489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641F5-35A6-4CED-ACF7-38CBC543A9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57438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BDCE0-4267-49DD-A35C-2661F32191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0087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8A976-5F35-4208-AFB2-64E706A55C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8066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3164B-4750-46A6-AAD8-37B07C69D4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8942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1717E-771A-45D3-AA6A-2F86124675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82544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42F01-24B1-41CA-A926-BE998D654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93265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A6EAE-1A1E-4DD8-ACE2-7CF7536110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19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2E023-A673-4F59-8AB1-A34BA552B745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32845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BF340-27F4-4B17-883F-0109C14ACC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3024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1A626-35B9-4177-9959-5037C57BDE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9951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22DEA-ABBD-4094-9EF2-92B392A0F8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39178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15D23-74C0-4AF9-8FEC-ADA20EDB6C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19801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706E7-8B09-4378-B06A-FDA7797BF1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21106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F1FD0-EB89-4CE5-BA46-2979D9A3B2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62740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D31AE-5924-49A8-ABA2-941C950325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91110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F59F8-2080-46F6-AF1A-4848D290503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50556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2150D-7205-4BF5-A65B-5B472B9D25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5811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C3582-16C7-42DF-81F3-69A61B5E88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878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DE2F9-FDC5-4965-87CD-62518A9E8D10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670140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8B567-3C3A-4299-AB0B-D9E4DD96E2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94619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BD6D1-3020-465A-B5C1-2FCDE55A4B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3933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0503F-05CD-4A64-8E03-5F862D66E8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33818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75928-C090-4B7B-8C7A-365871F9A8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11460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DF430-EDF0-44FA-8B82-8593925CC3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1786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B5E60-24E1-4093-8683-83CE5CD0380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42096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29701-C373-4F39-9A07-6B01B2A72D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26271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0F39E-E540-416E-AB17-31C20AFC918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24424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32693-F1A4-4843-9881-A3CB733F15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92893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418EC-F02D-40DA-A283-DBA5245592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787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D7199-3126-4AB7-BD82-5A543D668DAF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404931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09324-BDF4-4668-903F-93455F1914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7458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7D70E-6686-4F44-99A7-6EC058249CD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41485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8000" y="1219200"/>
            <a:ext cx="5534025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4425" y="1219200"/>
            <a:ext cx="5535613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679B3-E855-4FF1-94C4-C2A74AC8D4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8881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E8FC8-1865-4997-88E8-BDAED24CC7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09955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D942B-EA10-4CF7-8DB2-4AA36BDE01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23913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3D1F4-05C1-4604-8B84-D686229509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79685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C8B79-D16E-486D-A713-3A08A11C40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32819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C5434-CCD5-4A7F-8EE3-795CC28E2F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26722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B4CE-1338-4728-9AE9-22605148F8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08825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24925" y="228600"/>
            <a:ext cx="2805113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264525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B0FF5-0ABC-41A7-B6EB-98CE28422D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351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9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9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9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9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9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D6D85"/>
            </a:gs>
            <a:gs pos="100000">
              <a:srgbClr val="3342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0838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0838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3843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70F6DAE-907F-40DC-83DD-FDBBB4BD3671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Calibri Light" panose="020F0302020204030204" pitchFamily="34" charset="0"/>
          <a:ea typeface="新細明體" panose="02020500000000000000" pitchFamily="18" charset="-12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0244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8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025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73D64DA-FB6D-4D40-9F37-DA03E75C5E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1268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2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127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C7280BE-0400-465C-8E44-A66A3036105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2292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5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6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7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2299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57A9C26-E68C-4B87-BC48-D16C24F539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2301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3316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0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1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332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E6E1395-9C60-4410-B288-41018828E08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1434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5D27DC-9C4E-4F94-AECF-1D08630834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4349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2052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CA5E84B-4EBA-4CE0-BC84-0E87BB5FD6F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205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76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4889500" y="4191000"/>
            <a:ext cx="2476500" cy="127635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2432050" y="2957513"/>
            <a:ext cx="2444750" cy="1233487"/>
          </a:xfrm>
          <a:prstGeom prst="rect">
            <a:avLst/>
          </a:prstGeom>
          <a:solidFill>
            <a:srgbClr val="CF6F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4" name="Rectangle 11"/>
          <p:cNvSpPr>
            <a:spLocks noChangeArrowheads="1"/>
          </p:cNvSpPr>
          <p:nvPr/>
        </p:nvSpPr>
        <p:spPr bwMode="auto">
          <a:xfrm>
            <a:off x="0" y="4198938"/>
            <a:ext cx="2438400" cy="126841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5" name="Rectangle 12"/>
          <p:cNvSpPr>
            <a:spLocks noChangeArrowheads="1"/>
          </p:cNvSpPr>
          <p:nvPr/>
        </p:nvSpPr>
        <p:spPr bwMode="auto">
          <a:xfrm>
            <a:off x="0" y="5461000"/>
            <a:ext cx="12192000" cy="13970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6" name="Rectangle 13"/>
          <p:cNvSpPr>
            <a:spLocks noChangeArrowheads="1"/>
          </p:cNvSpPr>
          <p:nvPr/>
        </p:nvSpPr>
        <p:spPr bwMode="auto">
          <a:xfrm>
            <a:off x="0" y="2957513"/>
            <a:ext cx="2438400" cy="1241425"/>
          </a:xfrm>
          <a:prstGeom prst="rect">
            <a:avLst/>
          </a:prstGeom>
          <a:blipFill dpi="0" rotWithShape="0">
            <a:blip r:embed="rId13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7" name="Rectangle 14"/>
          <p:cNvSpPr>
            <a:spLocks noChangeArrowheads="1"/>
          </p:cNvSpPr>
          <p:nvPr/>
        </p:nvSpPr>
        <p:spPr bwMode="auto">
          <a:xfrm>
            <a:off x="0" y="4195763"/>
            <a:ext cx="2438400" cy="1268412"/>
          </a:xfrm>
          <a:prstGeom prst="rect">
            <a:avLst/>
          </a:prstGeom>
          <a:blipFill dpi="0" rotWithShape="0">
            <a:blip r:embed="rId14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8" name="Rectangle 15"/>
          <p:cNvSpPr>
            <a:spLocks noChangeArrowheads="1"/>
          </p:cNvSpPr>
          <p:nvPr/>
        </p:nvSpPr>
        <p:spPr bwMode="auto">
          <a:xfrm>
            <a:off x="2438400" y="4191000"/>
            <a:ext cx="2451100" cy="1273175"/>
          </a:xfrm>
          <a:prstGeom prst="rect">
            <a:avLst/>
          </a:prstGeom>
          <a:blipFill dpi="0" rotWithShape="0">
            <a:blip r:embed="rId15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89" name="Rectangle 16"/>
          <p:cNvSpPr>
            <a:spLocks noChangeArrowheads="1"/>
          </p:cNvSpPr>
          <p:nvPr/>
        </p:nvSpPr>
        <p:spPr bwMode="auto">
          <a:xfrm>
            <a:off x="4876800" y="2957513"/>
            <a:ext cx="2489200" cy="1243012"/>
          </a:xfrm>
          <a:prstGeom prst="rect">
            <a:avLst/>
          </a:prstGeom>
          <a:blipFill dpi="0" rotWithShape="0">
            <a:blip r:embed="rId16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0" name="Rectangle 17"/>
          <p:cNvSpPr>
            <a:spLocks noChangeArrowheads="1"/>
          </p:cNvSpPr>
          <p:nvPr/>
        </p:nvSpPr>
        <p:spPr bwMode="auto">
          <a:xfrm>
            <a:off x="9804400" y="2967038"/>
            <a:ext cx="2387600" cy="125095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1" name="Rectangle 18"/>
          <p:cNvSpPr>
            <a:spLocks noChangeArrowheads="1"/>
          </p:cNvSpPr>
          <p:nvPr/>
        </p:nvSpPr>
        <p:spPr bwMode="auto">
          <a:xfrm>
            <a:off x="9805988" y="4206875"/>
            <a:ext cx="2386012" cy="1255713"/>
          </a:xfrm>
          <a:prstGeom prst="rect">
            <a:avLst/>
          </a:prstGeom>
          <a:blipFill dpi="0" rotWithShape="0">
            <a:blip r:embed="rId17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2" name="Rectangle 19"/>
          <p:cNvSpPr>
            <a:spLocks noChangeArrowheads="1"/>
          </p:cNvSpPr>
          <p:nvPr/>
        </p:nvSpPr>
        <p:spPr bwMode="auto">
          <a:xfrm>
            <a:off x="7366000" y="2957513"/>
            <a:ext cx="2444750" cy="2505075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3" name="Rectangle 20"/>
          <p:cNvSpPr>
            <a:spLocks noChangeArrowheads="1"/>
          </p:cNvSpPr>
          <p:nvPr/>
        </p:nvSpPr>
        <p:spPr bwMode="auto">
          <a:xfrm>
            <a:off x="7366000" y="2962275"/>
            <a:ext cx="2444750" cy="2505075"/>
          </a:xfrm>
          <a:prstGeom prst="rect">
            <a:avLst/>
          </a:prstGeom>
          <a:blipFill dpi="0" rotWithShape="0">
            <a:blip r:embed="rId18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4" name="Rectangle 21"/>
          <p:cNvSpPr>
            <a:spLocks noChangeArrowheads="1"/>
          </p:cNvSpPr>
          <p:nvPr/>
        </p:nvSpPr>
        <p:spPr bwMode="auto">
          <a:xfrm>
            <a:off x="9810750" y="2959100"/>
            <a:ext cx="2381250" cy="1250950"/>
          </a:xfrm>
          <a:prstGeom prst="rect">
            <a:avLst/>
          </a:prstGeom>
          <a:blipFill dpi="0" rotWithShape="0">
            <a:blip r:embed="rId19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095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3096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100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0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410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11176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2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64D083F-EAC7-418C-8B1D-A62CA85104B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9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5124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3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513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170B271-738E-4B88-AAD8-3B4483107C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133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6148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4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615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77C2D17-090A-4C07-95C9-0FA69EC2F0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7172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5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7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7179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2307CEE-94FD-4336-B82A-1E2EF32E99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181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8196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197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820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2AE345-E18D-4125-AEA7-332281CFBA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2555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11887200" y="914400"/>
            <a:ext cx="304800" cy="5943600"/>
          </a:xfrm>
          <a:prstGeom prst="rect">
            <a:avLst/>
          </a:prstGeom>
          <a:solidFill>
            <a:srgbClr val="25557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9220" name="Freeform 3"/>
          <p:cNvSpPr>
            <a:spLocks noChangeArrowheads="1"/>
          </p:cNvSpPr>
          <p:nvPr/>
        </p:nvSpPr>
        <p:spPr bwMode="auto">
          <a:xfrm>
            <a:off x="-17463" y="342900"/>
            <a:ext cx="8043863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8255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3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4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5" name="Picture 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690563"/>
            <a:ext cx="6731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19200"/>
            <a:ext cx="11222038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outline text format</a:t>
            </a:r>
          </a:p>
          <a:p>
            <a:pPr lvl="1"/>
            <a:r>
              <a:rPr lang="en-GB" altLang="zh-TW" smtClean="0"/>
              <a:t>Second Outline Level</a:t>
            </a:r>
          </a:p>
          <a:p>
            <a:pPr lvl="2"/>
            <a:r>
              <a:rPr lang="en-GB" altLang="zh-TW" smtClean="0"/>
              <a:t>Third Outline Level</a:t>
            </a:r>
          </a:p>
          <a:p>
            <a:pPr lvl="3"/>
            <a:r>
              <a:rPr lang="en-GB" altLang="zh-TW" smtClean="0"/>
              <a:t>Fourth Outline Level</a:t>
            </a:r>
          </a:p>
          <a:p>
            <a:pPr lvl="4"/>
            <a:r>
              <a:rPr lang="en-GB" altLang="zh-TW" smtClean="0"/>
              <a:t>Fifth Outline Level</a:t>
            </a:r>
          </a:p>
          <a:p>
            <a:pPr lvl="4"/>
            <a:r>
              <a:rPr lang="en-GB" altLang="zh-TW" smtClean="0"/>
              <a:t>Sixth Outline Level</a:t>
            </a:r>
          </a:p>
          <a:p>
            <a:pPr lvl="4"/>
            <a:r>
              <a:rPr lang="en-GB" altLang="zh-TW" smtClean="0"/>
              <a:t>Seventh Outline Level</a:t>
            </a:r>
          </a:p>
        </p:txBody>
      </p:sp>
      <p:sp>
        <p:nvSpPr>
          <p:cNvPr id="922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228600"/>
            <a:ext cx="94440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smtClean="0"/>
              <a:t>Click to edit the title text format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5588000" y="6505575"/>
            <a:ext cx="11128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 sz="1000">
                <a:solidFill>
                  <a:srgbClr val="333333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684B14A-C3B0-4796-9297-402A489A91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229" name="Text Box 12"/>
          <p:cNvSpPr txBox="1">
            <a:spLocks noChangeArrowheads="1"/>
          </p:cNvSpPr>
          <p:nvPr/>
        </p:nvSpPr>
        <p:spPr bwMode="auto">
          <a:xfrm>
            <a:off x="508000" y="6505575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Arial" panose="020B0604020202020204" pitchFamily="34" charset="0"/>
          <a:ea typeface="Heiti TC Light" charset="0"/>
          <a:cs typeface="Heiti TC Light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D6D85"/>
            </a:gs>
            <a:gs pos="100000">
              <a:srgbClr val="3342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664746" y="6093296"/>
            <a:ext cx="6527254" cy="76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US" altLang="zh-TW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algn="r" eaLnBrk="1" hangingPunct="1">
              <a:buClrTx/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National Sun </a:t>
            </a:r>
            <a:r>
              <a:rPr lang="en-US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Yat-sen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-1529" y="1988840"/>
            <a:ext cx="12192000" cy="141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4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000"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FFFFF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Brief Introduction to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Hadoop and Spark</a:t>
            </a:r>
            <a:endParaRPr lang="en-US" altLang="zh-TW" sz="5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3403923"/>
            <a:ext cx="12190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/>
            <a:r>
              <a:rPr lang="en-US" altLang="zh-TW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Chun-Wei Tsai</a:t>
            </a:r>
            <a:endParaRPr lang="zh-TW" altLang="zh-TW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4216" y="4113802"/>
            <a:ext cx="12190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/>
            <a:r>
              <a:rPr lang="en-US" altLang="zh-TW" sz="32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TA: Yi-Chung Wang</a:t>
            </a:r>
            <a:r>
              <a:rPr lang="en-US" altLang="zh-TW" sz="3200" dirty="0">
                <a:solidFill>
                  <a:srgbClr val="FFC000"/>
                </a:solidFill>
                <a:latin typeface="Arial Black" panose="020B0A04020102020204" pitchFamily="34" charset="0"/>
              </a:rPr>
              <a:t>, </a:t>
            </a:r>
            <a:r>
              <a:rPr lang="en-US" altLang="zh-TW" sz="3200" dirty="0" err="1" smtClean="0">
                <a:solidFill>
                  <a:srgbClr val="FFC000"/>
                </a:solidFill>
                <a:latin typeface="Arial Black" panose="020B0A04020102020204" pitchFamily="34" charset="0"/>
              </a:rPr>
              <a:t>Ze</a:t>
            </a:r>
            <a:r>
              <a:rPr lang="en-US" altLang="zh-TW" sz="32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-Hong </a:t>
            </a:r>
            <a:r>
              <a:rPr lang="en-US" altLang="zh-TW" sz="3200" dirty="0">
                <a:solidFill>
                  <a:srgbClr val="FFC000"/>
                </a:solidFill>
                <a:latin typeface="Arial Black" panose="020B0A04020102020204" pitchFamily="34" charset="0"/>
              </a:rPr>
              <a:t>Chen</a:t>
            </a:r>
            <a:r>
              <a:rPr lang="en-US" altLang="zh-TW" sz="3200" smtClean="0">
                <a:solidFill>
                  <a:srgbClr val="FFC000"/>
                </a:solidFill>
                <a:latin typeface="Arial Black" panose="020B0A04020102020204" pitchFamily="34" charset="0"/>
              </a:rPr>
              <a:t>, and Shi-</a:t>
            </a:r>
            <a:r>
              <a:rPr lang="en-US" altLang="zh-TW" sz="3200" dirty="0" err="1" smtClean="0">
                <a:solidFill>
                  <a:srgbClr val="FFC000"/>
                </a:solidFill>
                <a:latin typeface="Arial Black" panose="020B0A04020102020204" pitchFamily="34" charset="0"/>
              </a:rPr>
              <a:t>Rui</a:t>
            </a:r>
            <a:r>
              <a:rPr lang="en-US" altLang="zh-TW" sz="32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 Liu</a:t>
            </a:r>
            <a:endParaRPr lang="zh-TW" altLang="zh-TW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(5/14)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0" y="1124744"/>
            <a:ext cx="1243349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</a:t>
            </a:r>
            <a:r>
              <a:rPr lang="en-US" altLang="zh-TW" sz="2800" dirty="0">
                <a:solidFill>
                  <a:schemeClr val="tx1"/>
                </a:solidFill>
              </a:rPr>
              <a:t>4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Download the </a:t>
            </a:r>
            <a:r>
              <a:rPr lang="en-US" altLang="zh-TW" sz="2800" dirty="0" smtClean="0">
                <a:solidFill>
                  <a:srgbClr val="C00000"/>
                </a:solidFill>
              </a:rPr>
              <a:t>Hadoop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http://apache.stu.edu.tw/hadoop/common/hadoop-3.0.2/hadoop-3.0.2.tar.gz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Select the version you want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wget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</a:rPr>
              <a:t>http://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apache.stu.edu.tw/hadoop/common/hadoop-3.0.2/hadoop-3.0.2.tar.gz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tar -</a:t>
            </a:r>
            <a:r>
              <a:rPr lang="en-US" altLang="zh-TW" sz="2400" dirty="0" err="1">
                <a:solidFill>
                  <a:schemeClr val="tx1"/>
                </a:solidFill>
              </a:rPr>
              <a:t>zxvf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hadoop-3.0.2.tar.gz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mv </a:t>
            </a:r>
            <a:r>
              <a:rPr lang="en-US" altLang="zh-TW" sz="2400" dirty="0" smtClean="0">
                <a:solidFill>
                  <a:schemeClr val="tx1"/>
                </a:solidFill>
              </a:rPr>
              <a:t>hadoop-3.0.2 </a:t>
            </a:r>
            <a:r>
              <a:rPr lang="en-US" altLang="zh-TW" sz="2400" dirty="0">
                <a:solidFill>
                  <a:schemeClr val="tx1"/>
                </a:solidFill>
              </a:rPr>
              <a:t>/</a:t>
            </a:r>
            <a:r>
              <a:rPr lang="en-US" altLang="zh-TW" sz="2400" dirty="0" err="1">
                <a:solidFill>
                  <a:schemeClr val="tx1"/>
                </a:solidFill>
              </a:rPr>
              <a:t>usr</a:t>
            </a:r>
            <a:r>
              <a:rPr lang="en-US" altLang="zh-TW" sz="2400" dirty="0">
                <a:solidFill>
                  <a:schemeClr val="tx1"/>
                </a:solidFill>
              </a:rPr>
              <a:t>/local/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cd </a:t>
            </a:r>
            <a:r>
              <a:rPr lang="en-US" altLang="zh-TW" sz="2400" dirty="0">
                <a:solidFill>
                  <a:schemeClr val="tx1"/>
                </a:solidFill>
              </a:rPr>
              <a:t>/</a:t>
            </a:r>
            <a:r>
              <a:rPr lang="en-US" altLang="zh-TW" sz="2400" dirty="0" err="1">
                <a:solidFill>
                  <a:schemeClr val="tx1"/>
                </a:solidFill>
              </a:rPr>
              <a:t>usr</a:t>
            </a:r>
            <a:r>
              <a:rPr lang="en-US" altLang="zh-TW" sz="2400" dirty="0">
                <a:solidFill>
                  <a:schemeClr val="tx1"/>
                </a:solidFill>
              </a:rPr>
              <a:t>/local/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r>
              <a:rPr lang="en-US" altLang="zh-TW" sz="2400" dirty="0">
                <a:solidFill>
                  <a:schemeClr val="tx1"/>
                </a:solidFill>
              </a:rPr>
              <a:t>/etc/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r>
              <a:rPr lang="en-US" altLang="zh-TW" sz="2400" dirty="0">
                <a:solidFill>
                  <a:schemeClr val="tx1"/>
                </a:solidFill>
              </a:rPr>
              <a:t>/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47" y="4515858"/>
            <a:ext cx="5961905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12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(6/14)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36253" y="1124744"/>
            <a:ext cx="11226800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5.</a:t>
            </a:r>
            <a:r>
              <a:rPr lang="zh-TW" alt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</a:t>
            </a:r>
            <a:r>
              <a:rPr lang="zh-TW" alt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1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</a:t>
            </a:r>
            <a:r>
              <a:rPr lang="en-US" altLang="zh-TW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sudo</a:t>
            </a:r>
            <a:r>
              <a:rPr lang="zh-TW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gedit ~/.</a:t>
            </a:r>
            <a:r>
              <a:rPr lang="en-US" altLang="zh-TW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bashrc</a:t>
            </a:r>
            <a:endParaRPr lang="en-US" altLang="zh-TW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JAVA_HOME=/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usr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/lib/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jvm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/java-8-openjdk-amd64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HADOOP_HOME=/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usr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/local/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</a:t>
            </a:r>
            <a:endParaRPr lang="en-US" altLang="zh-TW" sz="11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PATH=$</a:t>
            </a: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PATH:$HADOOP_HOME/bin </a:t>
            </a:r>
            <a:endParaRPr lang="en-US" altLang="zh-TW" sz="11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PATH=$</a:t>
            </a: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PATH:$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HADOOP_HOME/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sbin</a:t>
            </a:r>
            <a:endParaRPr lang="en-US" altLang="zh-TW" sz="11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HADOOP_MAPRED_HOME=$HADOOP_HOME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HADOOP_COMMON_HOME=$HADOOP_HOME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HADOOP_HDFS_HOME=$HADOOP_HOME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YARN_HOME=$HADOOP_HOME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HADOOP_COMMON_LIB_NATIVE_DIR=$HADOOP_HOME/lib/native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HADOOP_OPTS="-</a:t>
            </a:r>
            <a:r>
              <a:rPr lang="en-US" altLang="zh-TW" sz="11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Djava.library.path</a:t>
            </a: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=$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HADOOP_HOME/lib/native"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JAVA_LIBRARY_PATH=$</a:t>
            </a:r>
            <a:r>
              <a:rPr lang="en-US" altLang="zh-TW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HADOOP_HOME/lib/native:$</a:t>
            </a:r>
            <a:r>
              <a:rPr lang="en-US" altLang="zh-TW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JAVA_LIBRARY_PATH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 source 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~/.</a:t>
            </a:r>
            <a:r>
              <a:rPr lang="en-US" altLang="zh-TW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bashrc</a:t>
            </a:r>
            <a:endParaRPr lang="en-US" altLang="zh-TW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 bwMode="auto">
          <a:xfrm>
            <a:off x="912218" y="2060848"/>
            <a:ext cx="9361040" cy="2880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9067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7.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Hadoop</a:t>
            </a:r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configuration </a:t>
            </a:r>
            <a:r>
              <a:rPr lang="en-US" altLang="zh-TW" sz="2800" dirty="0" smtClean="0">
                <a:solidFill>
                  <a:srgbClr val="C00000"/>
                </a:solidFill>
              </a:rPr>
              <a:t>2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smtClean="0">
                <a:solidFill>
                  <a:schemeClr val="tx1"/>
                </a:solidFill>
              </a:rPr>
              <a:t>sudo gedit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hadoop-env.sh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export </a:t>
            </a:r>
            <a:r>
              <a:rPr lang="en-US" altLang="zh-TW" sz="2000" dirty="0" smtClean="0">
                <a:solidFill>
                  <a:schemeClr val="tx1"/>
                </a:solidFill>
              </a:rPr>
              <a:t>JAVA_HOME=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usr</a:t>
            </a:r>
            <a:r>
              <a:rPr lang="en-US" altLang="zh-TW" sz="2000" dirty="0" smtClean="0">
                <a:solidFill>
                  <a:srgbClr val="FF0000"/>
                </a:solidFill>
              </a:rPr>
              <a:t>/lib/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jvm</a:t>
            </a:r>
            <a:r>
              <a:rPr lang="en-US" altLang="zh-TW" sz="2000" dirty="0" smtClean="0">
                <a:solidFill>
                  <a:srgbClr val="FF0000"/>
                </a:solidFill>
              </a:rPr>
              <a:t>/java-8-openjdk-amd64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export </a:t>
            </a:r>
            <a:r>
              <a:rPr lang="en-US" altLang="zh-TW" sz="2000" dirty="0" smtClean="0">
                <a:solidFill>
                  <a:schemeClr val="tx1"/>
                </a:solidFill>
              </a:rPr>
              <a:t>HADOOP_CLASSPATH=</a:t>
            </a:r>
            <a:r>
              <a:rPr lang="en-US" altLang="zh-TW" sz="2000" dirty="0" smtClean="0">
                <a:solidFill>
                  <a:srgbClr val="FF0000"/>
                </a:solidFill>
              </a:rPr>
              <a:t>/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usr</a:t>
            </a:r>
            <a:r>
              <a:rPr lang="en-US" altLang="zh-TW" sz="2000" dirty="0" smtClean="0">
                <a:solidFill>
                  <a:srgbClr val="FF0000"/>
                </a:solidFill>
              </a:rPr>
              <a:t>/lib/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jvm</a:t>
            </a:r>
            <a:r>
              <a:rPr lang="en-US" altLang="zh-TW" sz="2000" dirty="0" smtClean="0">
                <a:solidFill>
                  <a:srgbClr val="FF0000"/>
                </a:solidFill>
              </a:rPr>
              <a:t>/java-8-openjdk-amd64/lib/tools.jar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 bwMode="auto">
          <a:xfrm>
            <a:off x="912218" y="2204865"/>
            <a:ext cx="7848872" cy="3600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834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(8/14)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6.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Hadoop</a:t>
            </a:r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configuration </a:t>
            </a:r>
            <a:r>
              <a:rPr lang="en-US" altLang="zh-TW" sz="2800" dirty="0" smtClean="0">
                <a:solidFill>
                  <a:srgbClr val="C00000"/>
                </a:solidFill>
              </a:rPr>
              <a:t>3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smtClean="0">
                <a:solidFill>
                  <a:schemeClr val="tx1"/>
                </a:solidFill>
              </a:rPr>
              <a:t>sudo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gedit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rgbClr val="0070C0"/>
                </a:solidFill>
              </a:rPr>
              <a:t>core-site.xml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&lt;configuration&gt;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    &lt;property&gt;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      &lt;name&gt;fs.default.name&lt;/name&gt;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      &lt;value&gt;hdfs://localhost:9000&lt;/value&gt;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    &lt;/property&gt;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&lt;/configuration&gt;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 bwMode="auto">
          <a:xfrm>
            <a:off x="912218" y="2204864"/>
            <a:ext cx="7848872" cy="430071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24908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(9/14)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7.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Hadoop</a:t>
            </a:r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configuration </a:t>
            </a:r>
            <a:r>
              <a:rPr lang="en-US" altLang="zh-TW" sz="2800" dirty="0" smtClean="0">
                <a:solidFill>
                  <a:srgbClr val="C00000"/>
                </a:solidFill>
              </a:rPr>
              <a:t>4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gedit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hdfs-site.xml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&lt;configuration</a:t>
            </a:r>
            <a:r>
              <a:rPr lang="en-US" altLang="zh-TW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 &lt;property&gt;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   &lt;name&gt;</a:t>
            </a:r>
            <a:r>
              <a:rPr lang="en-US" altLang="zh-TW" dirty="0" err="1">
                <a:solidFill>
                  <a:schemeClr val="tx1"/>
                </a:solidFill>
              </a:rPr>
              <a:t>dfs.replication</a:t>
            </a:r>
            <a:r>
              <a:rPr lang="en-US" altLang="zh-TW" dirty="0">
                <a:solidFill>
                  <a:schemeClr val="tx1"/>
                </a:solidFill>
              </a:rPr>
              <a:t>&lt;/name&gt;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   &lt;value&gt;3&lt;/value&gt;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 &lt;/property&gt;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 &lt;property&gt;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		&lt;</a:t>
            </a:r>
            <a:r>
              <a:rPr lang="en-US" altLang="zh-TW" dirty="0">
                <a:solidFill>
                  <a:schemeClr val="tx1"/>
                </a:solidFill>
              </a:rPr>
              <a:t>name&gt;</a:t>
            </a:r>
            <a:r>
              <a:rPr lang="en-US" altLang="zh-TW" dirty="0" err="1">
                <a:solidFill>
                  <a:schemeClr val="tx1"/>
                </a:solidFill>
              </a:rPr>
              <a:t>dfs.namenode.name.dir</a:t>
            </a:r>
            <a:r>
              <a:rPr lang="en-US" altLang="zh-TW" dirty="0">
                <a:solidFill>
                  <a:schemeClr val="tx1"/>
                </a:solidFill>
              </a:rPr>
              <a:t>&lt;/name&gt;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		&lt;</a:t>
            </a:r>
            <a:r>
              <a:rPr lang="en-US" altLang="zh-TW" dirty="0">
                <a:solidFill>
                  <a:schemeClr val="tx1"/>
                </a:solidFill>
              </a:rPr>
              <a:t>value&gt;file:/usr/local/hadoop/hadoop_data/hdfs/namenode&lt;/value&gt;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&lt;/</a:t>
            </a:r>
            <a:r>
              <a:rPr lang="en-US" altLang="zh-TW" dirty="0">
                <a:solidFill>
                  <a:schemeClr val="tx1"/>
                </a:solidFill>
              </a:rPr>
              <a:t>property&gt;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 </a:t>
            </a:r>
            <a:r>
              <a:rPr lang="en-US" altLang="zh-TW" dirty="0" smtClean="0">
                <a:solidFill>
                  <a:schemeClr val="tx1"/>
                </a:solidFill>
              </a:rPr>
              <a:t>&lt;</a:t>
            </a:r>
            <a:r>
              <a:rPr lang="en-US" altLang="zh-TW" dirty="0">
                <a:solidFill>
                  <a:schemeClr val="tx1"/>
                </a:solidFill>
              </a:rPr>
              <a:t>property&gt;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	&lt;</a:t>
            </a:r>
            <a:r>
              <a:rPr lang="en-US" altLang="zh-TW" dirty="0">
                <a:solidFill>
                  <a:schemeClr val="tx1"/>
                </a:solidFill>
              </a:rPr>
              <a:t>name&gt;</a:t>
            </a:r>
            <a:r>
              <a:rPr lang="en-US" altLang="zh-TW" dirty="0" err="1">
                <a:solidFill>
                  <a:schemeClr val="tx1"/>
                </a:solidFill>
              </a:rPr>
              <a:t>dfs.datanode.data.dir</a:t>
            </a:r>
            <a:r>
              <a:rPr lang="en-US" altLang="zh-TW" dirty="0">
                <a:solidFill>
                  <a:schemeClr val="tx1"/>
                </a:solidFill>
              </a:rPr>
              <a:t>&lt;/name&gt;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	&lt;</a:t>
            </a:r>
            <a:r>
              <a:rPr lang="en-US" altLang="zh-TW" dirty="0">
                <a:solidFill>
                  <a:schemeClr val="tx1"/>
                </a:solidFill>
              </a:rPr>
              <a:t>value&gt;file:/usr/local/hadoop/hadoop_data/hdfs/datanode&lt;/value&gt;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 &lt;/property&gt;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	&lt;/</a:t>
            </a:r>
            <a:r>
              <a:rPr lang="en-US" altLang="zh-TW" dirty="0">
                <a:solidFill>
                  <a:schemeClr val="tx1"/>
                </a:solidFill>
              </a:rPr>
              <a:t>configuration&gt;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 bwMode="auto">
          <a:xfrm>
            <a:off x="840210" y="2204864"/>
            <a:ext cx="7848872" cy="38884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1977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(10/14)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908720"/>
            <a:ext cx="112268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500" dirty="0" smtClean="0">
                <a:solidFill>
                  <a:schemeClr val="tx1"/>
                </a:solidFill>
              </a:rPr>
              <a:t>Step 8.</a:t>
            </a:r>
            <a:r>
              <a:rPr lang="zh-TW" altLang="en-US" sz="2500" dirty="0" smtClean="0">
                <a:solidFill>
                  <a:schemeClr val="tx1"/>
                </a:solidFill>
              </a:rPr>
              <a:t> </a:t>
            </a:r>
            <a:r>
              <a:rPr lang="en-US" altLang="zh-TW" sz="2500" dirty="0" smtClean="0">
                <a:solidFill>
                  <a:schemeClr val="tx1"/>
                </a:solidFill>
              </a:rPr>
              <a:t>Hadoop</a:t>
            </a:r>
            <a:r>
              <a:rPr lang="zh-TW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zh-TW" sz="2500" dirty="0" smtClean="0">
                <a:solidFill>
                  <a:srgbClr val="C00000"/>
                </a:solidFill>
              </a:rPr>
              <a:t>configuration 5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100" dirty="0" smtClean="0">
                <a:solidFill>
                  <a:schemeClr val="accent1"/>
                </a:solidFill>
              </a:rPr>
              <a:t>$ </a:t>
            </a:r>
            <a:r>
              <a:rPr lang="en-US" altLang="zh-TW" sz="21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100" dirty="0" smtClean="0">
                <a:solidFill>
                  <a:schemeClr val="tx1"/>
                </a:solidFill>
              </a:rPr>
              <a:t> </a:t>
            </a:r>
            <a:r>
              <a:rPr lang="en-US" altLang="zh-TW" sz="2100" dirty="0" err="1" smtClean="0">
                <a:solidFill>
                  <a:schemeClr val="tx1"/>
                </a:solidFill>
              </a:rPr>
              <a:t>gedit</a:t>
            </a:r>
            <a:r>
              <a:rPr lang="zh-TW" altLang="en-US" sz="2100" dirty="0" smtClean="0">
                <a:solidFill>
                  <a:schemeClr val="tx1"/>
                </a:solidFill>
              </a:rPr>
              <a:t> </a:t>
            </a:r>
            <a:r>
              <a:rPr lang="en-US" altLang="zh-TW" sz="2100" dirty="0" smtClean="0">
                <a:solidFill>
                  <a:srgbClr val="0070C0"/>
                </a:solidFill>
              </a:rPr>
              <a:t>mapred-site.xml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>
                <a:solidFill>
                  <a:schemeClr val="tx1"/>
                </a:solidFill>
              </a:rPr>
              <a:t>&lt;configuration&gt;    </a:t>
            </a:r>
            <a:endParaRPr lang="en-US" altLang="zh-TW" sz="1700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&lt;</a:t>
            </a:r>
            <a:r>
              <a:rPr lang="en-US" altLang="zh-TW" sz="1700" dirty="0">
                <a:solidFill>
                  <a:schemeClr val="tx1"/>
                </a:solidFill>
              </a:rPr>
              <a:t>property&gt; </a:t>
            </a:r>
            <a:endParaRPr lang="en-US" altLang="zh-TW" sz="1700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>
                <a:solidFill>
                  <a:schemeClr val="tx1"/>
                </a:solidFill>
              </a:rPr>
              <a:t>	</a:t>
            </a:r>
            <a:r>
              <a:rPr lang="en-US" altLang="zh-TW" sz="1700" dirty="0" smtClean="0">
                <a:solidFill>
                  <a:schemeClr val="tx1"/>
                </a:solidFill>
              </a:rPr>
              <a:t>&lt;</a:t>
            </a:r>
            <a:r>
              <a:rPr lang="en-US" altLang="zh-TW" sz="1700" dirty="0">
                <a:solidFill>
                  <a:schemeClr val="tx1"/>
                </a:solidFill>
              </a:rPr>
              <a:t>name&gt;</a:t>
            </a:r>
            <a:r>
              <a:rPr lang="en-US" altLang="zh-TW" sz="1700" dirty="0" err="1">
                <a:solidFill>
                  <a:schemeClr val="tx1"/>
                </a:solidFill>
              </a:rPr>
              <a:t>mapreduce.application.classpath</a:t>
            </a:r>
            <a:r>
              <a:rPr lang="en-US" altLang="zh-TW" sz="1700" dirty="0">
                <a:solidFill>
                  <a:schemeClr val="tx1"/>
                </a:solidFill>
              </a:rPr>
              <a:t>&lt;/name</a:t>
            </a:r>
            <a:r>
              <a:rPr lang="en-US" altLang="zh-TW" sz="1700" dirty="0" smtClean="0">
                <a:solidFill>
                  <a:schemeClr val="tx1"/>
                </a:solidFill>
              </a:rPr>
              <a:t>&gt;  	&lt;</a:t>
            </a:r>
            <a:r>
              <a:rPr lang="en-US" altLang="zh-TW" sz="1700" dirty="0">
                <a:solidFill>
                  <a:schemeClr val="tx1"/>
                </a:solidFill>
              </a:rPr>
              <a:t>value&gt;$HADOOP_MAPRED_HOME/share/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</a:t>
            </a:r>
            <a:r>
              <a:rPr lang="en-US" altLang="zh-TW" sz="1700" dirty="0" err="1">
                <a:solidFill>
                  <a:schemeClr val="tx1"/>
                </a:solidFill>
              </a:rPr>
              <a:t>mapreduce</a:t>
            </a:r>
            <a:r>
              <a:rPr lang="en-US" altLang="zh-TW" sz="1700" dirty="0">
                <a:solidFill>
                  <a:schemeClr val="tx1"/>
                </a:solidFill>
              </a:rPr>
              <a:t>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</a:t>
            </a:r>
            <a:r>
              <a:rPr lang="en-US" altLang="zh-TW" sz="1700" dirty="0" err="1">
                <a:solidFill>
                  <a:schemeClr val="tx1"/>
                </a:solidFill>
              </a:rPr>
              <a:t>mapreduce</a:t>
            </a:r>
            <a:r>
              <a:rPr lang="en-US" altLang="zh-TW" sz="1700" dirty="0">
                <a:solidFill>
                  <a:schemeClr val="tx1"/>
                </a:solidFill>
              </a:rPr>
              <a:t>/lib/*,$HADOOP_MAPRED_HOME/share/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/common/*,$HADOOP_MAPRED_HOME/share/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/common/lib/*,$HADOOP_MAPRED_HOME/share/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/yarn/*,$HADOOP_MAPRED_HOME/share/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/yarn/lib/*,$HADOOP_MAPRED_HOME/share/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</a:t>
            </a:r>
            <a:r>
              <a:rPr lang="en-US" altLang="zh-TW" sz="1700" dirty="0" err="1">
                <a:solidFill>
                  <a:schemeClr val="tx1"/>
                </a:solidFill>
              </a:rPr>
              <a:t>hdfs</a:t>
            </a:r>
            <a:r>
              <a:rPr lang="en-US" altLang="zh-TW" sz="1700" dirty="0">
                <a:solidFill>
                  <a:schemeClr val="tx1"/>
                </a:solidFill>
              </a:rPr>
              <a:t>/*,$HADOOP_MAPRED_HOME/share/</a:t>
            </a:r>
            <a:r>
              <a:rPr lang="en-US" altLang="zh-TW" sz="1700" dirty="0" err="1">
                <a:solidFill>
                  <a:schemeClr val="tx1"/>
                </a:solidFill>
              </a:rPr>
              <a:t>hadoop</a:t>
            </a:r>
            <a:r>
              <a:rPr lang="en-US" altLang="zh-TW" sz="1700" dirty="0">
                <a:solidFill>
                  <a:schemeClr val="tx1"/>
                </a:solidFill>
              </a:rPr>
              <a:t>/</a:t>
            </a:r>
            <a:r>
              <a:rPr lang="en-US" altLang="zh-TW" sz="1700" dirty="0" err="1">
                <a:solidFill>
                  <a:schemeClr val="tx1"/>
                </a:solidFill>
              </a:rPr>
              <a:t>hdfs</a:t>
            </a:r>
            <a:r>
              <a:rPr lang="en-US" altLang="zh-TW" sz="1700" dirty="0">
                <a:solidFill>
                  <a:schemeClr val="tx1"/>
                </a:solidFill>
              </a:rPr>
              <a:t>/lib/*&lt;/value&gt;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&lt;/</a:t>
            </a:r>
            <a:r>
              <a:rPr lang="en-US" altLang="zh-TW" sz="1700" dirty="0">
                <a:solidFill>
                  <a:schemeClr val="tx1"/>
                </a:solidFill>
              </a:rPr>
              <a:t>property&gt;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&lt;</a:t>
            </a:r>
            <a:r>
              <a:rPr lang="en-US" altLang="zh-TW" sz="1700" dirty="0">
                <a:solidFill>
                  <a:schemeClr val="tx1"/>
                </a:solidFill>
              </a:rPr>
              <a:t>property&gt;        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	&lt;</a:t>
            </a:r>
            <a:r>
              <a:rPr lang="en-US" altLang="zh-TW" sz="1700" dirty="0">
                <a:solidFill>
                  <a:schemeClr val="tx1"/>
                </a:solidFill>
              </a:rPr>
              <a:t>name&gt;mapreduce.framework.name&lt;/name&gt;        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	&lt;</a:t>
            </a:r>
            <a:r>
              <a:rPr lang="en-US" altLang="zh-TW" sz="1700" dirty="0">
                <a:solidFill>
                  <a:schemeClr val="tx1"/>
                </a:solidFill>
              </a:rPr>
              <a:t>value&gt;yarn&lt;/value&gt;    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 smtClean="0">
                <a:solidFill>
                  <a:schemeClr val="tx1"/>
                </a:solidFill>
              </a:rPr>
              <a:t>	&lt;/</a:t>
            </a:r>
            <a:r>
              <a:rPr lang="en-US" altLang="zh-TW" sz="1700" dirty="0">
                <a:solidFill>
                  <a:schemeClr val="tx1"/>
                </a:solidFill>
              </a:rPr>
              <a:t>property&gt;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700" dirty="0">
                <a:solidFill>
                  <a:schemeClr val="tx1"/>
                </a:solidFill>
              </a:rPr>
              <a:t>&lt;/configuration</a:t>
            </a:r>
            <a:r>
              <a:rPr lang="en-US" altLang="zh-TW" sz="1700" dirty="0" smtClean="0">
                <a:solidFill>
                  <a:schemeClr val="tx1"/>
                </a:solidFill>
              </a:rPr>
              <a:t>&gt;</a:t>
            </a:r>
            <a:endParaRPr lang="en-US" altLang="zh-TW" sz="17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 bwMode="auto">
          <a:xfrm>
            <a:off x="909837" y="1844824"/>
            <a:ext cx="10822582" cy="51125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8310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(11/14)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15293" y="784424"/>
            <a:ext cx="11226800" cy="597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9.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Hadoop</a:t>
            </a:r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configuration </a:t>
            </a:r>
            <a:r>
              <a:rPr lang="en-US" altLang="zh-TW" sz="2800" dirty="0" smtClean="0">
                <a:solidFill>
                  <a:srgbClr val="C00000"/>
                </a:solidFill>
              </a:rPr>
              <a:t>6</a:t>
            </a:r>
            <a:endParaRPr lang="en-US" altLang="zh-TW" sz="2400" dirty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rgbClr val="00B0F0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sudo </a:t>
            </a:r>
            <a:r>
              <a:rPr lang="en-US" altLang="zh-TW" sz="2400" dirty="0" err="1">
                <a:solidFill>
                  <a:schemeClr val="tx1"/>
                </a:solidFill>
              </a:rPr>
              <a:t>gedit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0070C0"/>
                </a:solidFill>
              </a:rPr>
              <a:t>yarn-site.xml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&lt;configuration&gt;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&lt;property&gt;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&lt;name&gt;</a:t>
            </a:r>
            <a:r>
              <a:rPr lang="en-US" altLang="zh-TW" sz="1700" dirty="0" err="1">
                <a:solidFill>
                  <a:schemeClr val="tx1"/>
                </a:solidFill>
              </a:rPr>
              <a:t>yarn.nodemanager.aux</a:t>
            </a:r>
            <a:r>
              <a:rPr lang="en-US" altLang="zh-TW" sz="1700" dirty="0">
                <a:solidFill>
                  <a:schemeClr val="tx1"/>
                </a:solidFill>
              </a:rPr>
              <a:t>-services&lt;/name&gt;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&lt;value&gt;</a:t>
            </a:r>
            <a:r>
              <a:rPr lang="en-US" altLang="zh-TW" sz="1700" dirty="0" err="1">
                <a:solidFill>
                  <a:schemeClr val="tx1"/>
                </a:solidFill>
              </a:rPr>
              <a:t>mapreduce_shuffle</a:t>
            </a:r>
            <a:r>
              <a:rPr lang="en-US" altLang="zh-TW" sz="1700" dirty="0">
                <a:solidFill>
                  <a:schemeClr val="tx1"/>
                </a:solidFill>
              </a:rPr>
              <a:t>&lt;/value&gt;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&lt;/property&gt;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&lt;property&gt;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&lt;name&gt;</a:t>
            </a:r>
            <a:r>
              <a:rPr lang="en-US" altLang="zh-TW" sz="1700" dirty="0" err="1">
                <a:solidFill>
                  <a:schemeClr val="tx1"/>
                </a:solidFill>
              </a:rPr>
              <a:t>yarn.nodemanager.env</a:t>
            </a:r>
            <a:r>
              <a:rPr lang="en-US" altLang="zh-TW" sz="1700" dirty="0">
                <a:solidFill>
                  <a:schemeClr val="tx1"/>
                </a:solidFill>
              </a:rPr>
              <a:t>-whitelist&lt;/</a:t>
            </a:r>
            <a:r>
              <a:rPr lang="en-US" altLang="zh-TW" sz="1700" dirty="0" smtClean="0">
                <a:solidFill>
                  <a:schemeClr val="tx1"/>
                </a:solidFill>
              </a:rPr>
              <a:t>name</a:t>
            </a:r>
            <a:r>
              <a:rPr lang="en-US" altLang="zh-TW" sz="1700" dirty="0">
                <a:solidFill>
                  <a:schemeClr val="tx1"/>
                </a:solidFill>
              </a:rPr>
              <a:t>&gt;</a:t>
            </a:r>
            <a:r>
              <a:rPr lang="en-US" altLang="zh-TW" sz="1700" dirty="0" smtClean="0">
                <a:solidFill>
                  <a:schemeClr val="tx1"/>
                </a:solidFill>
              </a:rPr>
              <a:t> </a:t>
            </a:r>
            <a:r>
              <a:rPr lang="en-US" altLang="zh-TW" sz="1700" dirty="0">
                <a:solidFill>
                  <a:schemeClr val="tx1"/>
                </a:solidFill>
              </a:rPr>
              <a:t>&lt;value&gt;JAVA_HOME,HADOOP_COMMON_HOME,HADOOP_HDFS_HOME,HADOOP_CONF_DIR,CLASSPATH_PREPEND_DISTCACHE,HADOOP_YARN_HOME,HADOOP_MAPRED_HOME&lt;/value</a:t>
            </a:r>
            <a:r>
              <a:rPr lang="en-US" altLang="zh-TW" sz="1700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	</a:t>
            </a:r>
            <a:r>
              <a:rPr lang="en-US" altLang="zh-TW" sz="1700" dirty="0" smtClean="0">
                <a:solidFill>
                  <a:schemeClr val="tx1"/>
                </a:solidFill>
              </a:rPr>
              <a:t> </a:t>
            </a:r>
            <a:r>
              <a:rPr lang="en-US" altLang="zh-TW" sz="1700" dirty="0">
                <a:solidFill>
                  <a:schemeClr val="tx1"/>
                </a:solidFill>
              </a:rPr>
              <a:t>&lt;/property</a:t>
            </a:r>
            <a:r>
              <a:rPr lang="en-US" altLang="zh-TW" sz="1700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	</a:t>
            </a:r>
            <a:r>
              <a:rPr lang="en-US" altLang="zh-TW" sz="1700" dirty="0" smtClean="0">
                <a:solidFill>
                  <a:schemeClr val="tx1"/>
                </a:solidFill>
              </a:rPr>
              <a:t>&lt;</a:t>
            </a:r>
            <a:r>
              <a:rPr lang="en-US" altLang="zh-TW" sz="1700" dirty="0">
                <a:solidFill>
                  <a:schemeClr val="tx1"/>
                </a:solidFill>
              </a:rPr>
              <a:t>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  &lt;name&gt;</a:t>
            </a:r>
            <a:r>
              <a:rPr lang="en-US" altLang="zh-TW" sz="1700" dirty="0" err="1">
                <a:solidFill>
                  <a:schemeClr val="tx1"/>
                </a:solidFill>
              </a:rPr>
              <a:t>yarn.nodemanager.aux</a:t>
            </a:r>
            <a:r>
              <a:rPr lang="en-US" altLang="zh-TW" sz="1700" dirty="0">
                <a:solidFill>
                  <a:schemeClr val="tx1"/>
                </a:solidFill>
              </a:rPr>
              <a:t>-services&lt;/name&gt;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  &lt;value&gt;</a:t>
            </a:r>
            <a:r>
              <a:rPr lang="en-US" altLang="zh-TW" sz="1700" dirty="0" err="1">
                <a:solidFill>
                  <a:schemeClr val="tx1"/>
                </a:solidFill>
              </a:rPr>
              <a:t>mapreduce_shuffle</a:t>
            </a:r>
            <a:r>
              <a:rPr lang="en-US" altLang="zh-TW" sz="1700" dirty="0">
                <a:solidFill>
                  <a:schemeClr val="tx1"/>
                </a:solidFill>
              </a:rPr>
              <a:t>&lt;/value&gt;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&lt;/property&gt;</a:t>
            </a:r>
          </a:p>
          <a:p>
            <a:pPr lvl="1"/>
            <a:r>
              <a:rPr lang="en-US" altLang="zh-TW" sz="1700" dirty="0" smtClean="0">
                <a:solidFill>
                  <a:schemeClr val="tx1"/>
                </a:solidFill>
              </a:rPr>
              <a:t>	&lt;</a:t>
            </a:r>
            <a:r>
              <a:rPr lang="en-US" altLang="zh-TW" sz="1700" dirty="0">
                <a:solidFill>
                  <a:schemeClr val="tx1"/>
                </a:solidFill>
              </a:rPr>
              <a:t>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  &lt;name&gt;</a:t>
            </a:r>
            <a:r>
              <a:rPr lang="en-US" altLang="zh-TW" sz="1700" dirty="0" err="1">
                <a:solidFill>
                  <a:schemeClr val="tx1"/>
                </a:solidFill>
              </a:rPr>
              <a:t>yarn.nodemanager.aux-services.mapreduce.shuffle.class</a:t>
            </a:r>
            <a:r>
              <a:rPr lang="en-US" altLang="zh-TW" sz="1700" dirty="0">
                <a:solidFill>
                  <a:schemeClr val="tx1"/>
                </a:solidFill>
              </a:rPr>
              <a:t>&lt;/name&gt;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  &lt;value&gt;</a:t>
            </a:r>
            <a:r>
              <a:rPr lang="en-US" altLang="zh-TW" sz="17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zh-TW" sz="1700" dirty="0">
                <a:solidFill>
                  <a:schemeClr val="tx1"/>
                </a:solidFill>
              </a:rPr>
              <a:t>&lt;/value&gt;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    &lt;/property&gt;</a:t>
            </a:r>
          </a:p>
          <a:p>
            <a:pPr lvl="1"/>
            <a:r>
              <a:rPr lang="en-US" altLang="zh-TW" sz="1700" dirty="0">
                <a:solidFill>
                  <a:schemeClr val="tx1"/>
                </a:solidFill>
              </a:rPr>
              <a:t>&lt;/configuration&gt;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2" name="矩形 1"/>
          <p:cNvSpPr/>
          <p:nvPr/>
        </p:nvSpPr>
        <p:spPr bwMode="auto">
          <a:xfrm>
            <a:off x="912218" y="1700808"/>
            <a:ext cx="10729192" cy="496855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976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(12/14)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10.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Format </a:t>
            </a:r>
            <a:r>
              <a:rPr lang="en-US" altLang="zh-TW" sz="2800" dirty="0" smtClean="0">
                <a:solidFill>
                  <a:srgbClr val="C00000"/>
                </a:solidFill>
              </a:rPr>
              <a:t>HDFS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mkdir</a:t>
            </a:r>
            <a:r>
              <a:rPr lang="en-US" altLang="zh-TW" sz="2400" dirty="0">
                <a:solidFill>
                  <a:schemeClr val="tx1"/>
                </a:solidFill>
              </a:rPr>
              <a:t> -p </a:t>
            </a:r>
            <a:r>
              <a:rPr lang="en-US" altLang="zh-TW" sz="2400" dirty="0">
                <a:solidFill>
                  <a:srgbClr val="C00000"/>
                </a:solidFill>
              </a:rPr>
              <a:t>/</a:t>
            </a:r>
            <a:r>
              <a:rPr lang="en-US" altLang="zh-TW" sz="2400" dirty="0" err="1">
                <a:solidFill>
                  <a:srgbClr val="C00000"/>
                </a:solidFill>
              </a:rPr>
              <a:t>usr</a:t>
            </a:r>
            <a:r>
              <a:rPr lang="en-US" altLang="zh-TW" sz="2400" dirty="0">
                <a:solidFill>
                  <a:srgbClr val="C00000"/>
                </a:solidFill>
              </a:rPr>
              <a:t>/local/</a:t>
            </a:r>
            <a:r>
              <a:rPr lang="en-US" altLang="zh-TW" sz="2400" dirty="0" err="1">
                <a:solidFill>
                  <a:srgbClr val="C00000"/>
                </a:solidFill>
              </a:rPr>
              <a:t>hadoop</a:t>
            </a:r>
            <a:r>
              <a:rPr lang="en-US" altLang="zh-TW" sz="2400" dirty="0">
                <a:solidFill>
                  <a:srgbClr val="C00000"/>
                </a:solidFill>
              </a:rPr>
              <a:t>/</a:t>
            </a:r>
            <a:r>
              <a:rPr lang="en-US" altLang="zh-TW" sz="2400" dirty="0" err="1">
                <a:solidFill>
                  <a:srgbClr val="C00000"/>
                </a:solidFill>
              </a:rPr>
              <a:t>hadoopfs</a:t>
            </a:r>
            <a:r>
              <a:rPr lang="en-US" altLang="zh-TW" sz="2400" dirty="0">
                <a:solidFill>
                  <a:srgbClr val="C00000"/>
                </a:solidFill>
              </a:rPr>
              <a:t>/data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mkdir</a:t>
            </a:r>
            <a:r>
              <a:rPr lang="en-US" altLang="zh-TW" sz="2400" dirty="0">
                <a:solidFill>
                  <a:schemeClr val="tx1"/>
                </a:solidFill>
              </a:rPr>
              <a:t> -p </a:t>
            </a:r>
            <a:r>
              <a:rPr lang="en-US" altLang="zh-TW" sz="2400" dirty="0">
                <a:solidFill>
                  <a:srgbClr val="C00000"/>
                </a:solidFill>
              </a:rPr>
              <a:t>/</a:t>
            </a:r>
            <a:r>
              <a:rPr lang="en-US" altLang="zh-TW" sz="2400" dirty="0" err="1" smtClean="0">
                <a:solidFill>
                  <a:srgbClr val="C00000"/>
                </a:solidFill>
              </a:rPr>
              <a:t>usr</a:t>
            </a:r>
            <a:r>
              <a:rPr lang="en-US" altLang="zh-TW" sz="2400" dirty="0" smtClean="0">
                <a:solidFill>
                  <a:srgbClr val="C00000"/>
                </a:solidFill>
              </a:rPr>
              <a:t>/local/</a:t>
            </a:r>
            <a:r>
              <a:rPr lang="en-US" altLang="zh-TW" sz="2400" dirty="0" err="1" smtClean="0">
                <a:solidFill>
                  <a:srgbClr val="C00000"/>
                </a:solidFill>
              </a:rPr>
              <a:t>hadoop</a:t>
            </a:r>
            <a:r>
              <a:rPr lang="en-US" altLang="zh-TW" sz="2400" dirty="0" smtClean="0">
                <a:solidFill>
                  <a:srgbClr val="C00000"/>
                </a:solidFill>
              </a:rPr>
              <a:t>/</a:t>
            </a:r>
            <a:r>
              <a:rPr lang="en-US" altLang="zh-TW" sz="2400" dirty="0" err="1" smtClean="0">
                <a:solidFill>
                  <a:srgbClr val="C00000"/>
                </a:solidFill>
              </a:rPr>
              <a:t>hadoopfs</a:t>
            </a:r>
            <a:r>
              <a:rPr lang="en-US" altLang="zh-TW" sz="2400" dirty="0" smtClean="0">
                <a:solidFill>
                  <a:srgbClr val="C00000"/>
                </a:solidFill>
              </a:rPr>
              <a:t>/name</a:t>
            </a:r>
            <a:endParaRPr lang="en-US" altLang="zh-TW" sz="2800" dirty="0" smtClean="0">
              <a:solidFill>
                <a:srgbClr val="C00000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smtClean="0">
                <a:solidFill>
                  <a:schemeClr val="tx1"/>
                </a:solidFill>
              </a:rPr>
              <a:t>sudo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chown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rgbClr val="00B0F0"/>
                </a:solidFill>
              </a:rPr>
              <a:t>hduser:hduser</a:t>
            </a:r>
            <a:r>
              <a:rPr lang="en-US" altLang="zh-TW" sz="2400" dirty="0" smtClean="0">
                <a:solidFill>
                  <a:schemeClr val="tx1"/>
                </a:solidFill>
              </a:rPr>
              <a:t> -R /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usr</a:t>
            </a:r>
            <a:r>
              <a:rPr lang="en-US" altLang="zh-TW" sz="2400" dirty="0" smtClean="0">
                <a:solidFill>
                  <a:schemeClr val="tx1"/>
                </a:solidFill>
              </a:rPr>
              <a:t>/local/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namenode</a:t>
            </a:r>
            <a:r>
              <a:rPr lang="en-US" altLang="zh-TW" sz="2400" smtClean="0">
                <a:solidFill>
                  <a:schemeClr val="tx1"/>
                </a:solidFill>
              </a:rPr>
              <a:t> -format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338138" lvl="1" indent="-338138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Step </a:t>
            </a:r>
            <a:r>
              <a:rPr lang="en-US" altLang="zh-TW" sz="2800" dirty="0" smtClean="0">
                <a:solidFill>
                  <a:schemeClr val="tx1"/>
                </a:solidFill>
              </a:rPr>
              <a:t>11.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Launch the </a:t>
            </a:r>
            <a:r>
              <a:rPr lang="en-US" altLang="zh-TW" sz="2800" dirty="0">
                <a:solidFill>
                  <a:srgbClr val="C00000"/>
                </a:solidFill>
              </a:rPr>
              <a:t>Hadoop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smtClean="0">
                <a:solidFill>
                  <a:schemeClr val="tx1"/>
                </a:solidFill>
              </a:rPr>
              <a:t>start-all.sh 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smtClean="0">
                <a:solidFill>
                  <a:schemeClr val="tx1"/>
                </a:solidFill>
              </a:rPr>
              <a:t>jps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18" y="4199235"/>
            <a:ext cx="6480720" cy="20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67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(13/14)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Using </a:t>
            </a:r>
            <a:r>
              <a:rPr lang="en-US" altLang="zh-TW" sz="2800" dirty="0">
                <a:solidFill>
                  <a:schemeClr val="tx1"/>
                </a:solidFill>
              </a:rPr>
              <a:t>your browser </a:t>
            </a:r>
            <a:r>
              <a:rPr lang="en-US" altLang="zh-TW" sz="2800" dirty="0" smtClean="0">
                <a:solidFill>
                  <a:schemeClr val="tx1"/>
                </a:solidFill>
              </a:rPr>
              <a:t>to connect to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http://localhost:8088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" y="2636912"/>
            <a:ext cx="10068397" cy="30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5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(14/14)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Using </a:t>
            </a:r>
            <a:r>
              <a:rPr lang="en-US" altLang="zh-TW" sz="2800" dirty="0">
                <a:solidFill>
                  <a:schemeClr val="tx1"/>
                </a:solidFill>
              </a:rPr>
              <a:t>your browser </a:t>
            </a:r>
            <a:r>
              <a:rPr lang="en-US" altLang="zh-TW" sz="2800" dirty="0" smtClean="0">
                <a:solidFill>
                  <a:schemeClr val="tx1"/>
                </a:solidFill>
              </a:rPr>
              <a:t>to connect to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http</a:t>
            </a:r>
            <a:r>
              <a:rPr lang="en-US" altLang="zh-TW" sz="2800" dirty="0">
                <a:solidFill>
                  <a:schemeClr val="tx1"/>
                </a:solidFill>
              </a:rPr>
              <a:t>://</a:t>
            </a:r>
            <a:r>
              <a:rPr lang="en-US" altLang="zh-TW" sz="2800" dirty="0" smtClean="0">
                <a:solidFill>
                  <a:schemeClr val="tx1"/>
                </a:solidFill>
              </a:rPr>
              <a:t>localhost:9870/</a:t>
            </a:r>
            <a:endParaRPr lang="en-US" altLang="zh-TW" sz="2800" dirty="0">
              <a:solidFill>
                <a:srgbClr val="C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30" y="2240702"/>
            <a:ext cx="7411130" cy="46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 lvl="0">
              <a:spcBef>
                <a:spcPct val="0"/>
              </a:spcBef>
              <a:buClrTx/>
            </a:pP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Before We Begin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t>Goal of this presentation</a:t>
            </a:r>
          </a:p>
          <a:p>
            <a:pPr lvl="1" indent="-338138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rgbClr val="000000"/>
                </a:solidFill>
              </a:rPr>
              <a:t>Understand how to install </a:t>
            </a:r>
            <a:r>
              <a:rPr lang="en-US" altLang="zh-TW" sz="2800" dirty="0" err="1" smtClean="0">
                <a:solidFill>
                  <a:srgbClr val="000000"/>
                </a:solidFill>
              </a:rPr>
              <a:t>Hadoop</a:t>
            </a:r>
            <a:r>
              <a:rPr lang="en-US" altLang="zh-TW" sz="2800" dirty="0" smtClean="0">
                <a:solidFill>
                  <a:srgbClr val="000000"/>
                </a:solidFill>
              </a:rPr>
              <a:t> [1] and Spark [2] on your computer</a:t>
            </a:r>
          </a:p>
          <a:p>
            <a:pPr lvl="1" indent="-338138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</a:rPr>
              <a:t>A data clustering algorithm k-means for Hadoop [3]</a:t>
            </a:r>
          </a:p>
          <a:p>
            <a:pPr lvl="1" indent="-338138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lvl="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You can download the </a:t>
            </a:r>
            <a:r>
              <a:rPr lang="en-US" altLang="zh-TW" sz="2800" dirty="0" smtClean="0">
                <a:solidFill>
                  <a:srgbClr val="000000"/>
                </a:solidFill>
              </a:rPr>
              <a:t>instructions and source code from my personal web site</a:t>
            </a:r>
          </a:p>
          <a:p>
            <a:pPr marL="45720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 marL="45720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kumimoji="0" lang="en-US" altLang="zh-TW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77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 smtClean="0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Program on Hadoop (1/4)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Using the </a:t>
            </a:r>
            <a:r>
              <a:rPr lang="en-US" altLang="zh-TW" sz="2800" dirty="0" err="1" smtClean="0">
                <a:solidFill>
                  <a:srgbClr val="C00000"/>
                </a:solidFill>
              </a:rPr>
              <a:t>wordcount</a:t>
            </a:r>
            <a:r>
              <a:rPr lang="en-US" altLang="zh-TW" sz="2800" dirty="0" smtClean="0">
                <a:solidFill>
                  <a:srgbClr val="C00000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as an example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1. copy a text file to HDFS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fs -</a:t>
            </a:r>
            <a:r>
              <a:rPr lang="en-US" altLang="zh-TW" sz="2400" dirty="0" err="1">
                <a:solidFill>
                  <a:schemeClr val="tx1"/>
                </a:solidFill>
              </a:rPr>
              <a:t>mkdir</a:t>
            </a:r>
            <a:r>
              <a:rPr lang="en-US" altLang="zh-TW" sz="2400" dirty="0">
                <a:solidFill>
                  <a:schemeClr val="tx1"/>
                </a:solidFill>
              </a:rPr>
              <a:t> /input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fs -</a:t>
            </a:r>
            <a:r>
              <a:rPr lang="en-US" altLang="zh-TW" sz="2400" dirty="0" err="1">
                <a:solidFill>
                  <a:schemeClr val="tx1"/>
                </a:solidFill>
              </a:rPr>
              <a:t>mkdir</a:t>
            </a:r>
            <a:r>
              <a:rPr lang="en-US" altLang="zh-TW" sz="2400" dirty="0">
                <a:solidFill>
                  <a:schemeClr val="tx1"/>
                </a:solidFill>
              </a:rPr>
              <a:t> /input/test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fs -</a:t>
            </a:r>
            <a:r>
              <a:rPr lang="en-US" altLang="zh-TW" sz="2400" dirty="0" err="1">
                <a:solidFill>
                  <a:schemeClr val="tx1"/>
                </a:solidFill>
              </a:rPr>
              <a:t>copyFromLocal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LICENSE.txt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00B0F0"/>
                </a:solidFill>
              </a:rPr>
              <a:t>/input/test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fs -ls </a:t>
            </a:r>
            <a:r>
              <a:rPr lang="en-US" altLang="zh-TW" sz="2400" dirty="0">
                <a:solidFill>
                  <a:srgbClr val="00B0F0"/>
                </a:solidFill>
              </a:rPr>
              <a:t>/input/test</a:t>
            </a:r>
            <a:endParaRPr lang="en-US" altLang="zh-TW" sz="2800" dirty="0" smtClean="0">
              <a:solidFill>
                <a:srgbClr val="00B0F0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7607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(2/4)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2</a:t>
            </a:r>
            <a:r>
              <a:rPr lang="en-US" altLang="zh-TW" sz="2800" dirty="0">
                <a:solidFill>
                  <a:schemeClr val="tx1"/>
                </a:solidFill>
              </a:rPr>
              <a:t>. </a:t>
            </a:r>
            <a:r>
              <a:rPr lang="en-US" altLang="zh-TW" sz="2800" dirty="0" smtClean="0">
                <a:solidFill>
                  <a:schemeClr val="tx1"/>
                </a:solidFill>
              </a:rPr>
              <a:t>Download the source code of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wordcount</a:t>
            </a:r>
            <a:r>
              <a:rPr lang="en-US" altLang="zh-TW" sz="2800" dirty="0" smtClean="0">
                <a:solidFill>
                  <a:schemeClr val="tx1"/>
                </a:solidFill>
              </a:rPr>
              <a:t> from </a:t>
            </a:r>
          </a:p>
          <a:p>
            <a:pPr marL="857250" lvl="1" indent="-457200">
              <a:spcBef>
                <a:spcPts val="700"/>
              </a:spcBef>
              <a:buClr>
                <a:srgbClr val="000000"/>
              </a:buClr>
              <a:buSzPct val="100000"/>
              <a:buAutoNum type="arabicPeriod"/>
              <a:defRPr/>
            </a:pPr>
            <a:r>
              <a:rPr lang="en-US" altLang="zh-TW" sz="2000" dirty="0" smtClean="0">
                <a:solidFill>
                  <a:schemeClr val="tx1"/>
                </a:solidFill>
              </a:rPr>
              <a:t>http</a:t>
            </a:r>
            <a:r>
              <a:rPr lang="en-US" altLang="zh-TW" sz="2000" dirty="0">
                <a:solidFill>
                  <a:schemeClr val="tx1"/>
                </a:solidFill>
              </a:rPr>
              <a:t>://</a:t>
            </a:r>
            <a:r>
              <a:rPr lang="en-US" altLang="zh-TW" sz="2000" dirty="0" smtClean="0">
                <a:solidFill>
                  <a:schemeClr val="tx1"/>
                </a:solidFill>
              </a:rPr>
              <a:t>hadoop.apache.org/docs/current/hadoop-mapreduce-client/hadoop-mapreduce-client-core/MapReduceTutorial.html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3</a:t>
            </a:r>
            <a:r>
              <a:rPr lang="en-US" altLang="zh-TW" sz="2800" dirty="0">
                <a:solidFill>
                  <a:schemeClr val="tx1"/>
                </a:solidFill>
              </a:rPr>
              <a:t>. </a:t>
            </a:r>
            <a:r>
              <a:rPr lang="en-US" altLang="zh-TW" sz="2800" dirty="0" smtClean="0">
                <a:solidFill>
                  <a:schemeClr val="tx1"/>
                </a:solidFill>
              </a:rPr>
              <a:t>Compile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and run wordcount.java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com.sun.tools.javac.Main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WordCount.java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jar </a:t>
            </a:r>
            <a:r>
              <a:rPr lang="en-US" altLang="zh-TW" sz="2400" dirty="0" err="1">
                <a:solidFill>
                  <a:schemeClr val="tx1"/>
                </a:solidFill>
              </a:rPr>
              <a:t>cf</a:t>
            </a:r>
            <a:r>
              <a:rPr lang="en-US" altLang="zh-TW" sz="2400" dirty="0">
                <a:solidFill>
                  <a:schemeClr val="tx1"/>
                </a:solidFill>
              </a:rPr>
              <a:t> wc.jar </a:t>
            </a:r>
            <a:r>
              <a:rPr lang="en-US" altLang="zh-TW" sz="2400" dirty="0" err="1">
                <a:solidFill>
                  <a:srgbClr val="C00000"/>
                </a:solidFill>
              </a:rPr>
              <a:t>WordCount</a:t>
            </a:r>
            <a:r>
              <a:rPr lang="en-US" altLang="zh-TW" sz="2400" dirty="0">
                <a:solidFill>
                  <a:schemeClr val="tx1"/>
                </a:solidFill>
              </a:rPr>
              <a:t>*.</a:t>
            </a:r>
            <a:r>
              <a:rPr lang="en-US" altLang="zh-TW" sz="2400" dirty="0" smtClean="0">
                <a:solidFill>
                  <a:schemeClr val="tx1"/>
                </a:solidFill>
              </a:rPr>
              <a:t>class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jar </a:t>
            </a:r>
            <a:r>
              <a:rPr lang="en-US" altLang="zh-TW" sz="2400" dirty="0">
                <a:solidFill>
                  <a:srgbClr val="7030A0"/>
                </a:solidFill>
              </a:rPr>
              <a:t>wc.jar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rgbClr val="00B0F0"/>
                </a:solidFill>
              </a:rPr>
              <a:t>WordCount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/input/test/LICENSE.txt /output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fs -cat </a:t>
            </a:r>
            <a:r>
              <a:rPr lang="en-US" altLang="zh-TW" sz="2400" dirty="0">
                <a:solidFill>
                  <a:srgbClr val="00B0F0"/>
                </a:solidFill>
              </a:rPr>
              <a:t>/output/part-r-00000</a:t>
            </a:r>
            <a:endParaRPr lang="en-US" altLang="zh-TW" sz="2400" dirty="0" smtClean="0">
              <a:solidFill>
                <a:srgbClr val="00B0F0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7594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(3/4)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The results of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Wordcount</a:t>
            </a:r>
            <a:r>
              <a:rPr lang="en-US" altLang="zh-TW" sz="2800" dirty="0" smtClean="0">
                <a:solidFill>
                  <a:schemeClr val="tx1"/>
                </a:solidFill>
              </a:rPr>
              <a:t> for “</a:t>
            </a:r>
            <a:r>
              <a:rPr lang="en-US" altLang="zh-TW" sz="2800" dirty="0">
                <a:solidFill>
                  <a:srgbClr val="C00000"/>
                </a:solidFill>
              </a:rPr>
              <a:t>LICENSE.txt</a:t>
            </a:r>
            <a:r>
              <a:rPr lang="en-US" altLang="zh-TW" sz="2800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14" y="1721344"/>
            <a:ext cx="8928992" cy="51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4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(4/4)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98" y="1241591"/>
            <a:ext cx="8374076" cy="55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3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552178" y="404664"/>
            <a:ext cx="1065718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computing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 Research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Remarks</a:t>
            </a:r>
            <a:endParaRPr lang="en-US" altLang="zh-TW" sz="4400" b="1" dirty="0" smtClean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96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Why Spark?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Spark</a:t>
            </a:r>
            <a:r>
              <a:rPr lang="en-US" altLang="zh-TW" sz="2800" dirty="0">
                <a:solidFill>
                  <a:srgbClr val="000000"/>
                </a:solidFill>
              </a:rPr>
              <a:t> can be </a:t>
            </a:r>
            <a:r>
              <a:rPr lang="en-US" altLang="zh-TW" sz="2800" dirty="0">
                <a:solidFill>
                  <a:srgbClr val="00B0F0"/>
                </a:solidFill>
              </a:rPr>
              <a:t>100x faster </a:t>
            </a:r>
            <a:r>
              <a:rPr lang="en-US" altLang="zh-TW" sz="2800" dirty="0">
                <a:solidFill>
                  <a:srgbClr val="000000"/>
                </a:solidFill>
              </a:rPr>
              <a:t>than </a:t>
            </a:r>
            <a:r>
              <a:rPr lang="en-US" altLang="zh-TW" sz="2800" dirty="0">
                <a:solidFill>
                  <a:srgbClr val="FFC000"/>
                </a:solidFill>
              </a:rPr>
              <a:t>Hadoop</a:t>
            </a:r>
            <a:r>
              <a:rPr lang="en-US" altLang="zh-TW" sz="2800" dirty="0">
                <a:solidFill>
                  <a:srgbClr val="000000"/>
                </a:solidFill>
              </a:rPr>
              <a:t> for large scale data </a:t>
            </a:r>
            <a:r>
              <a:rPr lang="en-US" altLang="zh-TW" sz="2800" dirty="0" smtClean="0">
                <a:solidFill>
                  <a:srgbClr val="000000"/>
                </a:solidFill>
              </a:rPr>
              <a:t>processing, </a:t>
            </a:r>
            <a:r>
              <a:rPr lang="en-US" altLang="zh-TW" sz="2800" dirty="0">
                <a:solidFill>
                  <a:srgbClr val="000000"/>
                </a:solidFill>
              </a:rPr>
              <a:t>by exploiting </a:t>
            </a:r>
            <a:r>
              <a:rPr lang="en-US" altLang="zh-TW" sz="2800" dirty="0" smtClean="0">
                <a:solidFill>
                  <a:srgbClr val="000000"/>
                </a:solidFill>
              </a:rPr>
              <a:t>in-memory </a:t>
            </a:r>
            <a:r>
              <a:rPr lang="en-US" altLang="zh-TW" sz="2800" dirty="0">
                <a:solidFill>
                  <a:srgbClr val="000000"/>
                </a:solidFill>
              </a:rPr>
              <a:t>computing and other </a:t>
            </a:r>
            <a:r>
              <a:rPr lang="en-US" altLang="zh-TW" sz="2800" dirty="0" smtClean="0">
                <a:solidFill>
                  <a:srgbClr val="000000"/>
                </a:solidFill>
              </a:rPr>
              <a:t>optimizations [1].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338138" marR="0" lvl="0" indent="-338138" algn="l" defTabSz="4572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lvl="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Spark </a:t>
            </a:r>
            <a:r>
              <a:rPr lang="en-US" altLang="zh-TW" sz="2800" dirty="0" smtClean="0">
                <a:solidFill>
                  <a:srgbClr val="000000"/>
                </a:solidFill>
              </a:rPr>
              <a:t>requires </a:t>
            </a:r>
            <a:r>
              <a:rPr lang="en-US" altLang="zh-TW" sz="2800" dirty="0">
                <a:solidFill>
                  <a:srgbClr val="000000"/>
                </a:solidFill>
              </a:rPr>
              <a:t>a lot of memory. Much like standard DBs, it loads a process into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memory</a:t>
            </a:r>
            <a:r>
              <a:rPr lang="en-US" altLang="zh-TW" sz="2800" dirty="0">
                <a:solidFill>
                  <a:srgbClr val="000000"/>
                </a:solidFill>
              </a:rPr>
              <a:t> and keeps it there until further notice, for the sake of </a:t>
            </a:r>
            <a:r>
              <a:rPr lang="en-US" altLang="zh-TW" sz="2800" dirty="0" smtClean="0">
                <a:solidFill>
                  <a:srgbClr val="FF0000"/>
                </a:solidFill>
              </a:rPr>
              <a:t>caching</a:t>
            </a:r>
            <a:r>
              <a:rPr lang="zh-TW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TW" sz="2800" dirty="0" smtClean="0">
                <a:solidFill>
                  <a:srgbClr val="000000"/>
                </a:solidFill>
              </a:rPr>
              <a:t>[2].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25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000" y="5861090"/>
            <a:ext cx="1168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[1] </a:t>
            </a:r>
            <a:r>
              <a:rPr lang="zh-TW" altLang="en-US" dirty="0" smtClean="0">
                <a:solidFill>
                  <a:schemeClr val="tx1"/>
                </a:solidFill>
              </a:rPr>
              <a:t>https</a:t>
            </a:r>
            <a:r>
              <a:rPr lang="zh-TW" altLang="en-US" dirty="0">
                <a:solidFill>
                  <a:schemeClr val="tx1"/>
                </a:solidFill>
              </a:rPr>
              <a:t>://databricks.com/spark/abou</a:t>
            </a:r>
            <a:r>
              <a:rPr lang="zh-TW" altLang="en-US" dirty="0" smtClean="0">
                <a:solidFill>
                  <a:schemeClr val="tx1"/>
                </a:solidFill>
              </a:rPr>
              <a:t>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[2]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https://www.xplenty.com/blog/2014/11/apache-spark-vs-hadoop-mapreduce/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022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Installation</a:t>
            </a:r>
            <a:r>
              <a:rPr lang="zh-TW" altLang="en-US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1/3)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Step 1. </a:t>
            </a:r>
            <a:r>
              <a:rPr lang="en-US" altLang="zh-TW" sz="2800" dirty="0" smtClean="0">
                <a:solidFill>
                  <a:srgbClr val="FF0000"/>
                </a:solidFill>
              </a:rPr>
              <a:t>Download</a:t>
            </a:r>
            <a:r>
              <a:rPr lang="en-US" altLang="zh-TW" sz="2800" dirty="0" smtClean="0">
                <a:solidFill>
                  <a:schemeClr val="tx1"/>
                </a:solidFill>
              </a:rPr>
              <a:t> Spark </a:t>
            </a:r>
            <a:r>
              <a:rPr lang="en-US" altLang="zh-TW" sz="2800" dirty="0">
                <a:solidFill>
                  <a:schemeClr val="tx1"/>
                </a:solidFill>
              </a:rPr>
              <a:t>from http://</a:t>
            </a:r>
            <a:r>
              <a:rPr lang="en-US" altLang="zh-TW" sz="2800" dirty="0" smtClean="0">
                <a:solidFill>
                  <a:schemeClr val="tx1"/>
                </a:solidFill>
              </a:rPr>
              <a:t>spark.apache.org/downloads.html</a:t>
            </a: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</a:t>
            </a:r>
            <a:r>
              <a:rPr lang="en-US" altLang="zh-TW" sz="2800" dirty="0">
                <a:solidFill>
                  <a:schemeClr val="tx1"/>
                </a:solidFill>
              </a:rPr>
              <a:t>2.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Uncompress</a:t>
            </a:r>
            <a:r>
              <a:rPr lang="en-US" altLang="zh-TW" sz="2800" dirty="0" smtClean="0">
                <a:solidFill>
                  <a:schemeClr val="tx1"/>
                </a:solidFill>
              </a:rPr>
              <a:t> Spark files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400" dirty="0" smtClean="0">
                <a:solidFill>
                  <a:schemeClr val="tx1"/>
                </a:solidFill>
              </a:rPr>
              <a:t>tar </a:t>
            </a:r>
            <a:r>
              <a:rPr lang="en-US" altLang="zh-TW" sz="2400" dirty="0">
                <a:solidFill>
                  <a:schemeClr val="tx1"/>
                </a:solidFill>
              </a:rPr>
              <a:t>-</a:t>
            </a:r>
            <a:r>
              <a:rPr lang="en-US" altLang="zh-TW" sz="2400" dirty="0" err="1">
                <a:solidFill>
                  <a:schemeClr val="tx1"/>
                </a:solidFill>
              </a:rPr>
              <a:t>xzvf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spark-2.3.1-bin-hadoop2.7.tgz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   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sudo </a:t>
            </a:r>
            <a:r>
              <a:rPr lang="en-US" altLang="zh-TW" sz="2400">
                <a:solidFill>
                  <a:schemeClr val="tx1"/>
                </a:solidFill>
              </a:rPr>
              <a:t>mv </a:t>
            </a:r>
            <a:r>
              <a:rPr lang="en-US" altLang="zh-TW" sz="2400" smtClean="0">
                <a:solidFill>
                  <a:schemeClr val="tx1"/>
                </a:solidFill>
              </a:rPr>
              <a:t>spark-2.3.1-bin-hadoop2.7 </a:t>
            </a:r>
            <a:r>
              <a:rPr lang="en-US" altLang="zh-TW" sz="2400" dirty="0">
                <a:solidFill>
                  <a:schemeClr val="tx1"/>
                </a:solidFill>
              </a:rPr>
              <a:t>/</a:t>
            </a:r>
            <a:r>
              <a:rPr lang="en-US" altLang="zh-TW" sz="2400" dirty="0" err="1">
                <a:solidFill>
                  <a:schemeClr val="tx1"/>
                </a:solidFill>
              </a:rPr>
              <a:t>usr</a:t>
            </a:r>
            <a:r>
              <a:rPr lang="en-US" altLang="zh-TW" sz="2400" dirty="0">
                <a:solidFill>
                  <a:schemeClr val="tx1"/>
                </a:solidFill>
              </a:rPr>
              <a:t>/local/spark</a:t>
            </a:r>
            <a:r>
              <a:rPr lang="en-US" altLang="zh-TW" sz="2400" dirty="0" smtClean="0">
                <a:solidFill>
                  <a:schemeClr val="tx1"/>
                </a:solidFill>
              </a:rPr>
              <a:t>/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18" y="3595252"/>
            <a:ext cx="5976664" cy="31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8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Installation</a:t>
            </a:r>
            <a:r>
              <a:rPr lang="zh-TW" altLang="en-US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(2/3)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3. Set </a:t>
            </a:r>
            <a:r>
              <a:rPr lang="en-US" altLang="zh-TW" sz="2800" dirty="0" smtClean="0">
                <a:solidFill>
                  <a:srgbClr val="FF0000"/>
                </a:solidFill>
              </a:rPr>
              <a:t>Spark Home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400" dirty="0">
                <a:solidFill>
                  <a:schemeClr val="tx1"/>
                </a:solidFill>
              </a:rPr>
              <a:t>sudo gedit ~/.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bashrc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	export </a:t>
            </a:r>
            <a:r>
              <a:rPr lang="en-US" altLang="zh-TW" dirty="0">
                <a:solidFill>
                  <a:schemeClr val="tx1"/>
                </a:solidFill>
              </a:rPr>
              <a:t>SPARK_HOME=/</a:t>
            </a:r>
            <a:r>
              <a:rPr lang="en-US" altLang="zh-TW" dirty="0" err="1">
                <a:solidFill>
                  <a:schemeClr val="tx1"/>
                </a:solidFill>
              </a:rPr>
              <a:t>usr</a:t>
            </a:r>
            <a:r>
              <a:rPr lang="en-US" altLang="zh-TW" dirty="0">
                <a:solidFill>
                  <a:schemeClr val="tx1"/>
                </a:solidFill>
              </a:rPr>
              <a:t>/local/spark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	export </a:t>
            </a:r>
            <a:r>
              <a:rPr lang="en-US" altLang="zh-TW" dirty="0">
                <a:solidFill>
                  <a:schemeClr val="tx1"/>
                </a:solidFill>
              </a:rPr>
              <a:t>PATH=$PATH:$</a:t>
            </a:r>
            <a:r>
              <a:rPr lang="en-US" altLang="zh-TW" dirty="0" smtClean="0">
                <a:solidFill>
                  <a:schemeClr val="tx1"/>
                </a:solidFill>
              </a:rPr>
              <a:t>SPARK_HOME/bin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   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en-US" altLang="zh-TW" sz="2400" dirty="0">
                <a:solidFill>
                  <a:schemeClr val="tx1"/>
                </a:solidFill>
              </a:rPr>
              <a:t> source ~/.</a:t>
            </a:r>
            <a:r>
              <a:rPr lang="en-US" altLang="zh-TW" sz="2400" dirty="0" err="1">
                <a:solidFill>
                  <a:schemeClr val="tx1"/>
                </a:solidFill>
              </a:rPr>
              <a:t>bashrc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12218" y="2204864"/>
            <a:ext cx="5760640" cy="7200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1646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Installation</a:t>
            </a:r>
            <a:r>
              <a:rPr lang="zh-TW" altLang="en-US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(3/3)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4. </a:t>
            </a:r>
            <a:r>
              <a:rPr lang="en-US" altLang="zh-TW" sz="2800" dirty="0" smtClean="0">
                <a:solidFill>
                  <a:srgbClr val="FF0000"/>
                </a:solidFill>
              </a:rPr>
              <a:t>Decrease the info message of Spark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</a:t>
            </a:r>
            <a:r>
              <a:rPr lang="zh-TW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cd /</a:t>
            </a:r>
            <a:r>
              <a:rPr lang="en-US" altLang="zh-TW" sz="2400" dirty="0" err="1">
                <a:solidFill>
                  <a:schemeClr val="tx1"/>
                </a:solidFill>
              </a:rPr>
              <a:t>usr</a:t>
            </a:r>
            <a:r>
              <a:rPr lang="en-US" altLang="zh-TW" sz="2400" dirty="0">
                <a:solidFill>
                  <a:schemeClr val="tx1"/>
                </a:solidFill>
              </a:rPr>
              <a:t>/local/spark/</a:t>
            </a:r>
            <a:r>
              <a:rPr lang="en-US" altLang="zh-TW" sz="2400" dirty="0" err="1">
                <a:solidFill>
                  <a:schemeClr val="tx1"/>
                </a:solidFill>
              </a:rPr>
              <a:t>conf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</a:t>
            </a:r>
            <a:r>
              <a:rPr lang="en-US" altLang="zh-TW" sz="2400" dirty="0">
                <a:solidFill>
                  <a:srgbClr val="00B0F0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cp</a:t>
            </a:r>
            <a:r>
              <a:rPr lang="en-US" altLang="zh-TW" sz="2400" dirty="0">
                <a:solidFill>
                  <a:schemeClr val="tx1"/>
                </a:solidFill>
              </a:rPr>
              <a:t> log4j.properties.template log4j.properties 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zh-TW" altLang="en-US" sz="2400" dirty="0" smtClean="0">
                <a:solidFill>
                  <a:schemeClr val="tx1"/>
                </a:solidFill>
              </a:rPr>
              <a:t>    </a:t>
            </a: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gedit</a:t>
            </a:r>
            <a:r>
              <a:rPr lang="en-US" altLang="zh-TW" sz="2400" dirty="0">
                <a:solidFill>
                  <a:schemeClr val="tx1"/>
                </a:solidFill>
              </a:rPr>
              <a:t> log4j.properties</a:t>
            </a:r>
            <a:r>
              <a:rPr lang="zh-TW" altLang="en-US" sz="2400" dirty="0" smtClean="0">
                <a:solidFill>
                  <a:schemeClr val="tx1"/>
                </a:solidFill>
              </a:rPr>
              <a:t>   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rgbClr val="FF0000"/>
                </a:solidFill>
              </a:rPr>
              <a:t>INFO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change to </a:t>
            </a:r>
            <a:r>
              <a:rPr lang="en-US" altLang="zh-TW" sz="2400" dirty="0" smtClean="0">
                <a:solidFill>
                  <a:srgbClr val="FF0000"/>
                </a:solidFill>
              </a:rPr>
              <a:t>WARN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0" y="4050804"/>
            <a:ext cx="10763119" cy="15761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216474" y="4365104"/>
            <a:ext cx="576064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6084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(1/9)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480170" y="1052736"/>
            <a:ext cx="11493450" cy="645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Go to the </a:t>
            </a:r>
            <a:r>
              <a:rPr lang="en-US" altLang="zh-TW" sz="2300" dirty="0">
                <a:solidFill>
                  <a:srgbClr val="C00000"/>
                </a:solidFill>
              </a:rPr>
              <a:t>home directory</a:t>
            </a:r>
            <a:r>
              <a:rPr lang="en-US" altLang="zh-TW" sz="2300" dirty="0">
                <a:solidFill>
                  <a:schemeClr val="tx1"/>
                </a:solidFill>
              </a:rPr>
              <a:t> (/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usr</a:t>
            </a:r>
            <a:r>
              <a:rPr lang="en-US" altLang="zh-TW" sz="2300" dirty="0" smtClean="0">
                <a:solidFill>
                  <a:schemeClr val="tx1"/>
                </a:solidFill>
              </a:rPr>
              <a:t>/local/spark) of Spark and then do the following: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300" dirty="0" smtClean="0">
                <a:solidFill>
                  <a:schemeClr val="tx1"/>
                </a:solidFill>
              </a:rPr>
              <a:t>cd $SPARK_HOME/examples/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src</a:t>
            </a:r>
            <a:r>
              <a:rPr lang="en-US" altLang="zh-TW" sz="2300" dirty="0" smtClean="0">
                <a:solidFill>
                  <a:schemeClr val="tx1"/>
                </a:solidFill>
              </a:rPr>
              <a:t>/main/python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>
                <a:solidFill>
                  <a:schemeClr val="tx1"/>
                </a:solidFill>
              </a:rPr>
              <a:t>	</a:t>
            </a:r>
            <a:r>
              <a:rPr lang="en-US" altLang="zh-TW" sz="2300" dirty="0">
                <a:solidFill>
                  <a:schemeClr val="accent1"/>
                </a:solidFill>
              </a:rPr>
              <a:t>$</a:t>
            </a:r>
            <a:r>
              <a:rPr lang="en-US" altLang="zh-TW" sz="2300" dirty="0" smtClean="0">
                <a:solidFill>
                  <a:schemeClr val="tx1"/>
                </a:solidFill>
              </a:rPr>
              <a:t> spark-submit wordcount.py 123.txt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(Ubuntu18.04</a:t>
            </a:r>
            <a:r>
              <a:rPr lang="zh-TW" altLang="en-US" sz="2300" dirty="0" smtClean="0">
                <a:solidFill>
                  <a:schemeClr val="tx1"/>
                </a:solidFill>
              </a:rPr>
              <a:t>版本內</a:t>
            </a:r>
            <a:r>
              <a:rPr lang="zh-TW" altLang="en-US" sz="2300" dirty="0">
                <a:solidFill>
                  <a:schemeClr val="tx1"/>
                </a:solidFill>
              </a:rPr>
              <a:t>為</a:t>
            </a:r>
            <a:r>
              <a:rPr lang="en-US" altLang="zh-TW" sz="2300" dirty="0" smtClean="0">
                <a:solidFill>
                  <a:schemeClr val="tx1"/>
                </a:solidFill>
              </a:rPr>
              <a:t>python3</a:t>
            </a:r>
            <a:r>
              <a:rPr lang="zh-TW" altLang="en-US" sz="2300" dirty="0" smtClean="0">
                <a:solidFill>
                  <a:schemeClr val="tx1"/>
                </a:solidFill>
              </a:rPr>
              <a:t>需手動指定</a:t>
            </a:r>
            <a:r>
              <a:rPr lang="en-US" altLang="zh-TW" sz="2300" dirty="0" smtClean="0">
                <a:solidFill>
                  <a:schemeClr val="tx1"/>
                </a:solidFill>
              </a:rPr>
              <a:t>python3</a:t>
            </a:r>
            <a:r>
              <a:rPr lang="zh-TW" altLang="en-US" sz="2300" dirty="0" smtClean="0">
                <a:solidFill>
                  <a:schemeClr val="tx1"/>
                </a:solidFill>
              </a:rPr>
              <a:t> 執行以下指令</a:t>
            </a:r>
            <a:r>
              <a:rPr lang="en-US" altLang="zh-TW" sz="2300" dirty="0" smtClean="0">
                <a:solidFill>
                  <a:schemeClr val="tx1"/>
                </a:solidFill>
              </a:rPr>
              <a:t>)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300" dirty="0" smtClean="0">
                <a:solidFill>
                  <a:schemeClr val="tx1"/>
                </a:solidFill>
              </a:rPr>
              <a:t> 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gedit</a:t>
            </a:r>
            <a:r>
              <a:rPr lang="en-US" altLang="zh-TW" sz="2300" dirty="0" smtClean="0">
                <a:solidFill>
                  <a:schemeClr val="tx1"/>
                </a:solidFill>
              </a:rPr>
              <a:t> </a:t>
            </a:r>
            <a:r>
              <a:rPr lang="zh-TW" altLang="en-US" sz="2300" dirty="0" smtClean="0">
                <a:solidFill>
                  <a:schemeClr val="tx1"/>
                </a:solidFill>
              </a:rPr>
              <a:t> </a:t>
            </a:r>
            <a:r>
              <a:rPr lang="en-US" altLang="zh-TW" sz="2300" dirty="0" smtClean="0">
                <a:solidFill>
                  <a:schemeClr val="tx1"/>
                </a:solidFill>
              </a:rPr>
              <a:t>/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usr</a:t>
            </a:r>
            <a:r>
              <a:rPr lang="en-US" altLang="zh-TW" sz="2300" dirty="0" smtClean="0">
                <a:solidFill>
                  <a:schemeClr val="tx1"/>
                </a:solidFill>
              </a:rPr>
              <a:t>/local/spark/bin/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pyspark</a:t>
            </a:r>
            <a:r>
              <a:rPr lang="zh-TW" altLang="en-US" sz="2300" dirty="0" smtClean="0">
                <a:solidFill>
                  <a:schemeClr val="tx1"/>
                </a:solidFill>
              </a:rPr>
              <a:t> 尋找到以下行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PYSPARK_DRIVER_PYTHON</a:t>
            </a:r>
            <a:r>
              <a:rPr lang="en-US" altLang="zh-TW" sz="2300" dirty="0">
                <a:solidFill>
                  <a:schemeClr val="tx1"/>
                </a:solidFill>
              </a:rPr>
              <a:t>="${PYSPARK_PYTHON:-"</a:t>
            </a:r>
            <a:r>
              <a:rPr lang="en-US" altLang="zh-TW" sz="2300" dirty="0" smtClean="0">
                <a:solidFill>
                  <a:schemeClr val="tx1"/>
                </a:solidFill>
              </a:rPr>
              <a:t>python”}“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PYSPARK_PYTHON=python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export PYSPARK_PYTHON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(</a:t>
            </a:r>
            <a:r>
              <a:rPr lang="zh-TW" altLang="en-US" sz="2300" dirty="0" smtClean="0">
                <a:solidFill>
                  <a:schemeClr val="tx1"/>
                </a:solidFill>
              </a:rPr>
              <a:t>更正為</a:t>
            </a:r>
            <a:r>
              <a:rPr lang="en-US" altLang="zh-TW" sz="2300" dirty="0" smtClean="0">
                <a:solidFill>
                  <a:schemeClr val="tx1"/>
                </a:solidFill>
              </a:rPr>
              <a:t>)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>
                <a:solidFill>
                  <a:schemeClr val="tx1"/>
                </a:solidFill>
              </a:rPr>
              <a:t>PYSPARK_DRIVER_PYTHON="${PYSPARK_PYTHON:-"</a:t>
            </a:r>
            <a:r>
              <a:rPr lang="en-US" altLang="zh-TW" sz="2300" dirty="0" smtClean="0">
                <a:solidFill>
                  <a:schemeClr val="tx1"/>
                </a:solidFill>
              </a:rPr>
              <a:t>python3”}“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PYSPARK_PYTHON=python3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export PYSPARK_PYTHON=python3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300" dirty="0" smtClean="0">
                <a:solidFill>
                  <a:schemeClr val="tx1"/>
                </a:solidFill>
              </a:rPr>
              <a:t>(</a:t>
            </a:r>
            <a:r>
              <a:rPr lang="zh-TW" altLang="en-US" sz="2300" dirty="0" smtClean="0">
                <a:solidFill>
                  <a:schemeClr val="tx1"/>
                </a:solidFill>
              </a:rPr>
              <a:t>若要安裝</a:t>
            </a:r>
            <a:r>
              <a:rPr lang="en-US" altLang="zh-TW" sz="2300" dirty="0" smtClean="0">
                <a:solidFill>
                  <a:schemeClr val="tx1"/>
                </a:solidFill>
              </a:rPr>
              <a:t>python2</a:t>
            </a:r>
            <a:r>
              <a:rPr lang="zh-TW" altLang="en-US" sz="2300" dirty="0" smtClean="0">
                <a:solidFill>
                  <a:schemeClr val="tx1"/>
                </a:solidFill>
              </a:rPr>
              <a:t> 指令為 </a:t>
            </a:r>
            <a:r>
              <a:rPr lang="en-US" altLang="zh-TW" sz="23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300" dirty="0" smtClean="0">
                <a:solidFill>
                  <a:schemeClr val="tx1"/>
                </a:solidFill>
              </a:rPr>
              <a:t> apt install python)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29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1678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D6D85"/>
            </a:gs>
            <a:gs pos="100000">
              <a:srgbClr val="3342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552178" y="404664"/>
            <a:ext cx="1065718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computing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 Research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Remarks</a:t>
            </a:r>
            <a:endParaRPr lang="en-US" altLang="zh-TW" sz="4400" b="1" dirty="0" smtClean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(2/9)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$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spark-submit </a:t>
            </a:r>
            <a:r>
              <a:rPr lang="en-US" altLang="zh-TW" sz="2400" dirty="0">
                <a:solidFill>
                  <a:srgbClr val="C00000"/>
                </a:solidFill>
              </a:rPr>
              <a:t>--master </a:t>
            </a:r>
            <a:r>
              <a:rPr lang="en-US" altLang="zh-TW" sz="2400" dirty="0">
                <a:solidFill>
                  <a:schemeClr val="tx1"/>
                </a:solidFill>
              </a:rPr>
              <a:t>local[4] </a:t>
            </a:r>
            <a:r>
              <a:rPr lang="en-US" altLang="zh-TW" sz="2400" dirty="0">
                <a:solidFill>
                  <a:srgbClr val="C00000"/>
                </a:solidFill>
              </a:rPr>
              <a:t>--driver-memory </a:t>
            </a:r>
            <a:r>
              <a:rPr lang="en-US" altLang="zh-TW" sz="2400" dirty="0">
                <a:solidFill>
                  <a:schemeClr val="tx1"/>
                </a:solidFill>
              </a:rPr>
              <a:t>2g </a:t>
            </a:r>
            <a:r>
              <a:rPr lang="en-US" altLang="zh-TW" sz="2400" dirty="0">
                <a:solidFill>
                  <a:srgbClr val="C00000"/>
                </a:solidFill>
              </a:rPr>
              <a:t>--executor-memory </a:t>
            </a:r>
            <a:r>
              <a:rPr lang="en-US" altLang="zh-TW" sz="2400" dirty="0">
                <a:solidFill>
                  <a:schemeClr val="tx1"/>
                </a:solidFill>
              </a:rPr>
              <a:t>2g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zh-TW" altLang="en-US" sz="2400" dirty="0">
                <a:solidFill>
                  <a:srgbClr val="C00000"/>
                </a:solidFill>
              </a:rPr>
              <a:t> </a:t>
            </a:r>
            <a:r>
              <a:rPr lang="zh-TW" altLang="en-US" sz="2400" dirty="0" smtClean="0">
                <a:solidFill>
                  <a:srgbClr val="C00000"/>
                </a:solidFill>
              </a:rPr>
              <a:t>  </a:t>
            </a:r>
            <a:r>
              <a:rPr lang="en-US" altLang="zh-TW" sz="2400" dirty="0" smtClean="0">
                <a:solidFill>
                  <a:schemeClr val="tx1"/>
                </a:solidFill>
              </a:rPr>
              <a:t>wordcount.py </a:t>
            </a:r>
            <a:r>
              <a:rPr lang="en-US" altLang="zh-TW" sz="2400" dirty="0">
                <a:solidFill>
                  <a:schemeClr val="tx1"/>
                </a:solidFill>
              </a:rPr>
              <a:t>123.txt</a:t>
            </a:r>
          </a:p>
          <a:p>
            <a:pPr marL="342900" lvl="1" indent="-3429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u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--</a:t>
            </a:r>
            <a:r>
              <a:rPr lang="en-US" altLang="zh-TW" sz="2400" dirty="0" smtClean="0">
                <a:solidFill>
                  <a:schemeClr val="tx1"/>
                </a:solidFill>
              </a:rPr>
              <a:t>master</a:t>
            </a: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000" dirty="0" smtClean="0">
                <a:solidFill>
                  <a:schemeClr val="tx1"/>
                </a:solidFill>
              </a:rPr>
              <a:t>local[4], Execute the program via four threads running on a single machine</a:t>
            </a: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spark://</a:t>
            </a:r>
            <a:r>
              <a:rPr lang="en-US" altLang="zh-TW" sz="2000" dirty="0" smtClean="0">
                <a:solidFill>
                  <a:schemeClr val="tx1"/>
                </a:solidFill>
              </a:rPr>
              <a:t>Master:7077, </a:t>
            </a:r>
            <a:r>
              <a:rPr lang="en-US" altLang="zh-TW" sz="2000" dirty="0">
                <a:solidFill>
                  <a:schemeClr val="tx1"/>
                </a:solidFill>
              </a:rPr>
              <a:t>Execute the </a:t>
            </a:r>
            <a:r>
              <a:rPr lang="en-US" altLang="zh-TW" sz="2000" dirty="0" smtClean="0">
                <a:solidFill>
                  <a:schemeClr val="tx1"/>
                </a:solidFill>
              </a:rPr>
              <a:t>program via multiple nodes</a:t>
            </a: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000" dirty="0" smtClean="0">
                <a:solidFill>
                  <a:schemeClr val="tx1"/>
                </a:solidFill>
              </a:rPr>
              <a:t>yarn-cluster, Execute the program via multiple </a:t>
            </a:r>
            <a:r>
              <a:rPr lang="en-US" altLang="zh-TW" sz="2000" dirty="0">
                <a:solidFill>
                  <a:schemeClr val="tx1"/>
                </a:solidFill>
              </a:rPr>
              <a:t>nodes with </a:t>
            </a:r>
            <a:r>
              <a:rPr lang="en-US" altLang="zh-TW" sz="2000" dirty="0" smtClean="0">
                <a:solidFill>
                  <a:schemeClr val="tx1"/>
                </a:solidFill>
              </a:rPr>
              <a:t>Hadoop-yarn</a:t>
            </a:r>
          </a:p>
          <a:p>
            <a:pPr marL="747712" lvl="2" indent="-3429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u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u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 --driver-memory and --</a:t>
            </a:r>
            <a:r>
              <a:rPr lang="en-US" altLang="zh-TW" sz="2400" dirty="0" smtClean="0">
                <a:solidFill>
                  <a:schemeClr val="tx1"/>
                </a:solidFill>
              </a:rPr>
              <a:t>executor-memory</a:t>
            </a:r>
          </a:p>
          <a:p>
            <a:pPr marL="747712" lvl="2" indent="-3429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000" dirty="0" smtClean="0">
                <a:solidFill>
                  <a:schemeClr val="tx1"/>
                </a:solidFill>
              </a:rPr>
              <a:t>Allocate the computing resource for this program</a:t>
            </a:r>
          </a:p>
          <a:p>
            <a:pPr marL="747712" lvl="2" indent="-3429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020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Spark (3/9)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The results of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wordcount</a:t>
            </a:r>
            <a:endParaRPr lang="en-US" altLang="zh-TW" sz="2400" dirty="0" smtClean="0">
              <a:solidFill>
                <a:srgbClr val="00B0F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54" y="1772816"/>
            <a:ext cx="7594408" cy="52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6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44266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Multi Node Cluster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3534957" y="1340768"/>
            <a:ext cx="820891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TW" altLang="en-US" sz="3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以下為</a:t>
            </a:r>
            <a:r>
              <a:rPr lang="en-US" altLang="zh-TW" sz="3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JAVA</a:t>
            </a:r>
            <a:r>
              <a:rPr lang="zh-TW" altLang="en-US" sz="3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版</a:t>
            </a:r>
            <a:r>
              <a:rPr lang="en-US" altLang="zh-TW" sz="3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3491145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(4/9)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Install </a:t>
            </a:r>
            <a:r>
              <a:rPr lang="en-US" altLang="zh-TW" sz="2800" dirty="0" smtClean="0">
                <a:solidFill>
                  <a:srgbClr val="C00000"/>
                </a:solidFill>
              </a:rPr>
              <a:t>maven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>
              <a:solidFill>
                <a:srgbClr val="C00000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rgbClr val="C00000"/>
                </a:solidFill>
              </a:rPr>
              <a:t>	</a:t>
            </a:r>
            <a:r>
              <a:rPr lang="en-US" altLang="zh-TW" sz="2400" dirty="0">
                <a:solidFill>
                  <a:schemeClr val="accent1"/>
                </a:solidFill>
              </a:rPr>
              <a:t> $ </a:t>
            </a:r>
            <a:r>
              <a:rPr lang="en-US" altLang="zh-TW" sz="2400" dirty="0">
                <a:solidFill>
                  <a:schemeClr val="tx1"/>
                </a:solidFill>
              </a:rPr>
              <a:t>apt-cache search </a:t>
            </a:r>
            <a:r>
              <a:rPr lang="en-US" altLang="zh-TW" sz="2400" dirty="0" smtClean="0">
                <a:solidFill>
                  <a:schemeClr val="tx1"/>
                </a:solidFill>
              </a:rPr>
              <a:t>maven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	 $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apt-get install </a:t>
            </a:r>
            <a:r>
              <a:rPr lang="en-US" altLang="zh-TW" sz="2400" dirty="0" smtClean="0">
                <a:solidFill>
                  <a:schemeClr val="tx1"/>
                </a:solidFill>
              </a:rPr>
              <a:t>maven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rgbClr val="C00000"/>
                </a:solidFill>
              </a:rPr>
              <a:t>	</a:t>
            </a:r>
            <a:r>
              <a:rPr lang="en-US" altLang="zh-TW" sz="2400" dirty="0">
                <a:solidFill>
                  <a:schemeClr val="accent1"/>
                </a:solidFill>
              </a:rPr>
              <a:t> $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mvn</a:t>
            </a:r>
            <a:r>
              <a:rPr lang="en-US" altLang="zh-TW" sz="2400" dirty="0" smtClean="0">
                <a:solidFill>
                  <a:schemeClr val="tx1"/>
                </a:solidFill>
              </a:rPr>
              <a:t> -version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Install maven in </a:t>
            </a:r>
            <a:r>
              <a:rPr lang="en-US" altLang="zh-TW" sz="1600" dirty="0" err="1" smtClean="0">
                <a:solidFill>
                  <a:schemeClr val="tx1"/>
                </a:solidFill>
              </a:rPr>
              <a:t>ubuntu</a:t>
            </a:r>
            <a:r>
              <a:rPr lang="en-US" altLang="zh-TW" sz="1600" dirty="0">
                <a:solidFill>
                  <a:schemeClr val="tx1"/>
                </a:solidFill>
              </a:rPr>
              <a:t>: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https</a:t>
            </a:r>
            <a:r>
              <a:rPr lang="en-US" altLang="zh-TW" sz="1600" dirty="0">
                <a:solidFill>
                  <a:schemeClr val="tx1"/>
                </a:solidFill>
              </a:rPr>
              <a:t>://maven.apache.org/guides/getting-started/maven-in-five-minutes.html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400" dirty="0" smtClean="0">
              <a:solidFill>
                <a:srgbClr val="C0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8" y="3830107"/>
            <a:ext cx="6984776" cy="12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4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Generate </a:t>
            </a:r>
            <a:r>
              <a:rPr lang="en-US" altLang="zh-TW" sz="2800" dirty="0" smtClean="0">
                <a:solidFill>
                  <a:srgbClr val="C00000"/>
                </a:solidFill>
              </a:rPr>
              <a:t>maven example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err="1" smtClean="0">
                <a:solidFill>
                  <a:schemeClr val="tx1"/>
                </a:solidFill>
              </a:rPr>
              <a:t>mvn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archetype:generate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-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DgroupId</a:t>
            </a:r>
            <a:r>
              <a:rPr lang="en-US" altLang="zh-TW" sz="2400" dirty="0" smtClean="0">
                <a:solidFill>
                  <a:schemeClr val="tx1"/>
                </a:solidFill>
              </a:rPr>
              <a:t>=</a:t>
            </a:r>
            <a:r>
              <a:rPr lang="en-US" altLang="zh-TW" sz="2400" i="1" dirty="0">
                <a:solidFill>
                  <a:srgbClr val="00B0F0"/>
                </a:solidFill>
              </a:rPr>
              <a:t>Artifact Group</a:t>
            </a:r>
            <a:endParaRPr lang="en-US" altLang="zh-TW" sz="2000" i="1" dirty="0">
              <a:solidFill>
                <a:srgbClr val="00B0F0"/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-</a:t>
            </a:r>
            <a:r>
              <a:rPr lang="en-US" altLang="zh-TW" sz="2400" dirty="0" err="1">
                <a:solidFill>
                  <a:schemeClr val="tx1"/>
                </a:solidFill>
              </a:rPr>
              <a:t>DartifactId</a:t>
            </a:r>
            <a:r>
              <a:rPr lang="en-US" altLang="zh-TW" sz="2400" dirty="0">
                <a:solidFill>
                  <a:schemeClr val="tx1"/>
                </a:solidFill>
              </a:rPr>
              <a:t>=</a:t>
            </a:r>
            <a:r>
              <a:rPr lang="en-US" altLang="zh-TW" sz="24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Artifact ID</a:t>
            </a:r>
            <a:endParaRPr lang="en-US" altLang="zh-TW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-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DarchetypeArtifactId</a:t>
            </a:r>
            <a:r>
              <a:rPr lang="en-US" altLang="zh-TW" sz="2400" dirty="0" smtClean="0">
                <a:solidFill>
                  <a:schemeClr val="tx1"/>
                </a:solidFill>
              </a:rPr>
              <a:t>=maven-archetype-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quickstart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-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DinteractiveMode</a:t>
            </a:r>
            <a:r>
              <a:rPr lang="en-US" altLang="zh-TW" sz="2400" dirty="0" smtClean="0">
                <a:solidFill>
                  <a:schemeClr val="tx1"/>
                </a:solidFill>
              </a:rPr>
              <a:t>=false</a:t>
            </a:r>
          </a:p>
          <a:p>
            <a:pPr marL="404812" lvl="2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tx1"/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400" dirty="0" smtClean="0">
                <a:solidFill>
                  <a:schemeClr val="tx1"/>
                </a:solidFill>
              </a:rPr>
              <a:t>E.g.</a:t>
            </a:r>
          </a:p>
          <a:p>
            <a:pPr marL="72000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000" dirty="0" smtClean="0">
                <a:solidFill>
                  <a:schemeClr val="accent1"/>
                </a:solidFill>
              </a:rPr>
              <a:t>$ </a:t>
            </a:r>
            <a:r>
              <a:rPr lang="en-US" altLang="zh-TW" sz="2000" dirty="0" err="1">
                <a:solidFill>
                  <a:schemeClr val="tx1"/>
                </a:solidFill>
              </a:rPr>
              <a:t>mvn</a:t>
            </a: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err="1">
                <a:solidFill>
                  <a:schemeClr val="tx1"/>
                </a:solidFill>
              </a:rPr>
              <a:t>archetype:generate</a:t>
            </a:r>
            <a:r>
              <a:rPr lang="en-US" altLang="zh-TW" sz="2000" dirty="0">
                <a:solidFill>
                  <a:schemeClr val="tx1"/>
                </a:solidFill>
              </a:rPr>
              <a:t> -</a:t>
            </a:r>
            <a:r>
              <a:rPr lang="en-US" altLang="zh-TW" sz="2000" dirty="0" err="1">
                <a:solidFill>
                  <a:schemeClr val="tx1"/>
                </a:solidFill>
              </a:rPr>
              <a:t>DgroupId</a:t>
            </a:r>
            <a:r>
              <a:rPr lang="en-US" altLang="zh-TW" sz="2000" dirty="0">
                <a:solidFill>
                  <a:schemeClr val="tx1"/>
                </a:solidFill>
              </a:rPr>
              <a:t>=</a:t>
            </a:r>
            <a:r>
              <a:rPr lang="en-US" altLang="zh-TW" sz="2000" dirty="0" err="1">
                <a:solidFill>
                  <a:srgbClr val="00B0F0"/>
                </a:solidFill>
              </a:rPr>
              <a:t>com.mycompany.app</a:t>
            </a:r>
            <a:r>
              <a:rPr lang="en-US" altLang="zh-TW" sz="2000" dirty="0">
                <a:solidFill>
                  <a:schemeClr val="tx1"/>
                </a:solidFill>
              </a:rPr>
              <a:t> -</a:t>
            </a:r>
            <a:r>
              <a:rPr lang="en-US" altLang="zh-TW" sz="2000" dirty="0" err="1">
                <a:solidFill>
                  <a:schemeClr val="tx1"/>
                </a:solidFill>
              </a:rPr>
              <a:t>DartifactId</a:t>
            </a:r>
            <a:r>
              <a:rPr lang="en-US" altLang="zh-TW" sz="2000" dirty="0">
                <a:solidFill>
                  <a:schemeClr val="tx1"/>
                </a:solidFill>
              </a:rPr>
              <a:t>=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my-app</a:t>
            </a:r>
            <a:r>
              <a:rPr lang="en-US" altLang="zh-TW" sz="2000" dirty="0">
                <a:solidFill>
                  <a:schemeClr val="tx1"/>
                </a:solidFill>
              </a:rPr>
              <a:t> -</a:t>
            </a:r>
            <a:r>
              <a:rPr lang="en-US" altLang="zh-TW" sz="2000" dirty="0" err="1">
                <a:solidFill>
                  <a:schemeClr val="tx1"/>
                </a:solidFill>
              </a:rPr>
              <a:t>DarchetypeArtifactId</a:t>
            </a:r>
            <a:r>
              <a:rPr lang="en-US" altLang="zh-TW" sz="2000" dirty="0">
                <a:solidFill>
                  <a:schemeClr val="tx1"/>
                </a:solidFill>
              </a:rPr>
              <a:t>=maven-archetype-</a:t>
            </a:r>
            <a:r>
              <a:rPr lang="en-US" altLang="zh-TW" sz="2000" dirty="0" err="1">
                <a:solidFill>
                  <a:schemeClr val="tx1"/>
                </a:solidFill>
              </a:rPr>
              <a:t>quickstart</a:t>
            </a:r>
            <a:r>
              <a:rPr lang="en-US" altLang="zh-TW" sz="2000" dirty="0">
                <a:solidFill>
                  <a:schemeClr val="tx1"/>
                </a:solidFill>
              </a:rPr>
              <a:t> -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DinteractiveMode</a:t>
            </a:r>
            <a:r>
              <a:rPr lang="en-US" altLang="zh-TW" sz="2000" dirty="0" smtClean="0">
                <a:solidFill>
                  <a:schemeClr val="tx1"/>
                </a:solidFill>
              </a:rPr>
              <a:t>=false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Maven </a:t>
            </a:r>
            <a:r>
              <a:rPr lang="en-US" altLang="zh-TW" sz="1600" dirty="0">
                <a:solidFill>
                  <a:schemeClr val="tx1"/>
                </a:solidFill>
              </a:rPr>
              <a:t>Reference: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https</a:t>
            </a:r>
            <a:r>
              <a:rPr lang="en-US" altLang="zh-TW" sz="1600" dirty="0">
                <a:solidFill>
                  <a:schemeClr val="tx1"/>
                </a:solidFill>
              </a:rPr>
              <a:t>://</a:t>
            </a:r>
            <a:r>
              <a:rPr lang="en-US" altLang="zh-TW" sz="1600" dirty="0" smtClean="0">
                <a:solidFill>
                  <a:schemeClr val="tx1"/>
                </a:solidFill>
              </a:rPr>
              <a:t>maven.apache.org/guides/getting-started/maven-in-five-minutes.html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https</a:t>
            </a:r>
            <a:r>
              <a:rPr lang="en-US" altLang="zh-TW" sz="1600" dirty="0">
                <a:solidFill>
                  <a:schemeClr val="tx1"/>
                </a:solidFill>
              </a:rPr>
              <a:t>://maven.apache.org/guides/MavenQuickReferenceCard.pdf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48" y="3645024"/>
            <a:ext cx="4968552" cy="126067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圓角矩形 5"/>
          <p:cNvSpPr/>
          <p:nvPr/>
        </p:nvSpPr>
        <p:spPr bwMode="auto">
          <a:xfrm>
            <a:off x="7824986" y="3861048"/>
            <a:ext cx="504056" cy="216025"/>
          </a:xfrm>
          <a:prstGeom prst="roundRect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8617074" y="3861049"/>
            <a:ext cx="2152526" cy="216024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3160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6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Add spark compiler to pom.xml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800" dirty="0" smtClean="0">
                <a:solidFill>
                  <a:schemeClr val="tx1"/>
                </a:solidFill>
              </a:rPr>
              <a:t>cd </a:t>
            </a:r>
            <a:r>
              <a:rPr lang="en-US" altLang="zh-TW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my-app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>
                <a:solidFill>
                  <a:schemeClr val="accent1"/>
                </a:solidFill>
              </a:rPr>
              <a:t>	</a:t>
            </a:r>
            <a:r>
              <a:rPr lang="en-US" altLang="zh-TW" sz="2800" dirty="0" smtClean="0">
                <a:solidFill>
                  <a:schemeClr val="accent1"/>
                </a:solidFill>
              </a:rPr>
              <a:t>$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gedit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rgbClr val="00B0F0"/>
                </a:solidFill>
              </a:rPr>
              <a:t>pom.xml</a:t>
            </a:r>
            <a:endParaRPr lang="en-US" altLang="zh-TW" sz="2400" dirty="0" smtClean="0">
              <a:solidFill>
                <a:srgbClr val="00B0F0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&lt;</a:t>
            </a:r>
            <a:r>
              <a:rPr lang="en-US" altLang="zh-TW" sz="1200" dirty="0">
                <a:solidFill>
                  <a:schemeClr val="tx1"/>
                </a:solidFill>
              </a:rPr>
              <a:t>dependency</a:t>
            </a:r>
            <a:r>
              <a:rPr lang="en-US" altLang="zh-TW" sz="1200" dirty="0" smtClean="0">
                <a:solidFill>
                  <a:schemeClr val="tx1"/>
                </a:solidFill>
              </a:rPr>
              <a:t>&gt;  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	&lt;</a:t>
            </a:r>
            <a:r>
              <a:rPr lang="en-US" altLang="zh-TW" sz="1200" dirty="0" err="1">
                <a:solidFill>
                  <a:schemeClr val="tx1"/>
                </a:solidFill>
              </a:rPr>
              <a:t>groupId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  <a:r>
              <a:rPr lang="en-US" altLang="zh-TW" sz="1200" dirty="0" err="1">
                <a:solidFill>
                  <a:schemeClr val="tx1"/>
                </a:solidFill>
              </a:rPr>
              <a:t>org.apache.spark</a:t>
            </a:r>
            <a:r>
              <a:rPr lang="en-US" altLang="zh-TW" sz="1200" dirty="0">
                <a:solidFill>
                  <a:schemeClr val="tx1"/>
                </a:solidFill>
              </a:rPr>
              <a:t>&lt;/</a:t>
            </a:r>
            <a:r>
              <a:rPr lang="en-US" altLang="zh-TW" sz="1200" dirty="0" err="1">
                <a:solidFill>
                  <a:schemeClr val="tx1"/>
                </a:solidFill>
              </a:rPr>
              <a:t>groupId</a:t>
            </a:r>
            <a:r>
              <a:rPr lang="en-US" altLang="zh-TW" sz="1200" dirty="0">
                <a:solidFill>
                  <a:schemeClr val="tx1"/>
                </a:solidFill>
              </a:rPr>
              <a:t>&gt;    </a:t>
            </a:r>
            <a:endParaRPr lang="en-US" altLang="zh-TW" sz="12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	&lt;</a:t>
            </a:r>
            <a:r>
              <a:rPr lang="en-US" altLang="zh-TW" sz="1200" dirty="0" err="1">
                <a:solidFill>
                  <a:schemeClr val="tx1"/>
                </a:solidFill>
              </a:rPr>
              <a:t>artifactId</a:t>
            </a:r>
            <a:r>
              <a:rPr lang="en-US" altLang="zh-TW" sz="1200" dirty="0">
                <a:solidFill>
                  <a:schemeClr val="tx1"/>
                </a:solidFill>
              </a:rPr>
              <a:t>&gt;spark-core_2.11&lt;/</a:t>
            </a:r>
            <a:r>
              <a:rPr lang="en-US" altLang="zh-TW" sz="1200" dirty="0" err="1">
                <a:solidFill>
                  <a:schemeClr val="tx1"/>
                </a:solidFill>
              </a:rPr>
              <a:t>artifactId</a:t>
            </a:r>
            <a:r>
              <a:rPr lang="en-US" altLang="zh-TW" sz="1200" dirty="0">
                <a:solidFill>
                  <a:schemeClr val="tx1"/>
                </a:solidFill>
              </a:rPr>
              <a:t>&gt;    </a:t>
            </a:r>
            <a:endParaRPr lang="en-US" altLang="zh-TW" sz="12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	&lt;</a:t>
            </a:r>
            <a:r>
              <a:rPr lang="en-US" altLang="zh-TW" sz="1200" dirty="0">
                <a:solidFill>
                  <a:schemeClr val="tx1"/>
                </a:solidFill>
              </a:rPr>
              <a:t>version&gt;2.3.0&lt;/version</a:t>
            </a:r>
            <a:r>
              <a:rPr lang="en-US" altLang="zh-TW" sz="1200" dirty="0" smtClean="0">
                <a:solidFill>
                  <a:schemeClr val="tx1"/>
                </a:solidFill>
              </a:rPr>
              <a:t>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&lt;/</a:t>
            </a:r>
            <a:r>
              <a:rPr lang="en-US" altLang="zh-TW" sz="1200" dirty="0">
                <a:solidFill>
                  <a:schemeClr val="tx1"/>
                </a:solidFill>
              </a:rPr>
              <a:t>dependency</a:t>
            </a:r>
            <a:r>
              <a:rPr lang="en-US" altLang="zh-TW" sz="1200" dirty="0" smtClean="0">
                <a:solidFill>
                  <a:schemeClr val="tx1"/>
                </a:solidFill>
              </a:rPr>
              <a:t>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&lt;</a:t>
            </a:r>
            <a:r>
              <a:rPr lang="en-US" altLang="zh-TW" sz="1200" dirty="0">
                <a:solidFill>
                  <a:schemeClr val="tx1"/>
                </a:solidFill>
              </a:rPr>
              <a:t>dependency&gt;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	&lt;</a:t>
            </a:r>
            <a:r>
              <a:rPr lang="en-US" altLang="zh-TW" sz="1200" dirty="0" err="1">
                <a:solidFill>
                  <a:schemeClr val="tx1"/>
                </a:solidFill>
              </a:rPr>
              <a:t>groupId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  <a:r>
              <a:rPr lang="en-US" altLang="zh-TW" sz="1200" dirty="0" err="1">
                <a:solidFill>
                  <a:schemeClr val="tx1"/>
                </a:solidFill>
              </a:rPr>
              <a:t>org.apache.spark</a:t>
            </a:r>
            <a:r>
              <a:rPr lang="en-US" altLang="zh-TW" sz="1200" dirty="0">
                <a:solidFill>
                  <a:schemeClr val="tx1"/>
                </a:solidFill>
              </a:rPr>
              <a:t>&lt;/</a:t>
            </a:r>
            <a:r>
              <a:rPr lang="en-US" altLang="zh-TW" sz="1200" dirty="0" err="1">
                <a:solidFill>
                  <a:schemeClr val="tx1"/>
                </a:solidFill>
              </a:rPr>
              <a:t>groupId</a:t>
            </a:r>
            <a:r>
              <a:rPr lang="en-US" altLang="zh-TW" sz="1200" dirty="0" smtClean="0">
                <a:solidFill>
                  <a:schemeClr val="tx1"/>
                </a:solidFill>
              </a:rPr>
              <a:t>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</a:t>
            </a:r>
            <a:r>
              <a:rPr lang="en-US" altLang="zh-TW" sz="1200" dirty="0">
                <a:solidFill>
                  <a:schemeClr val="tx1"/>
                </a:solidFill>
              </a:rPr>
              <a:t>	</a:t>
            </a:r>
            <a:r>
              <a:rPr lang="en-US" altLang="zh-TW" sz="1200" dirty="0" smtClean="0">
                <a:solidFill>
                  <a:schemeClr val="tx1"/>
                </a:solidFill>
              </a:rPr>
              <a:t>&lt;</a:t>
            </a:r>
            <a:r>
              <a:rPr lang="en-US" altLang="zh-TW" sz="1200" dirty="0" err="1">
                <a:solidFill>
                  <a:schemeClr val="tx1"/>
                </a:solidFill>
              </a:rPr>
              <a:t>artifactId</a:t>
            </a:r>
            <a:r>
              <a:rPr lang="en-US" altLang="zh-TW" sz="1200" dirty="0">
                <a:solidFill>
                  <a:schemeClr val="tx1"/>
                </a:solidFill>
              </a:rPr>
              <a:t>&gt;spark-sql_2.11&lt;/</a:t>
            </a:r>
            <a:r>
              <a:rPr lang="en-US" altLang="zh-TW" sz="1200" dirty="0" err="1">
                <a:solidFill>
                  <a:schemeClr val="tx1"/>
                </a:solidFill>
              </a:rPr>
              <a:t>artifactId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	&lt;</a:t>
            </a:r>
            <a:r>
              <a:rPr lang="en-US" altLang="zh-TW" sz="1200" dirty="0">
                <a:solidFill>
                  <a:schemeClr val="tx1"/>
                </a:solidFill>
              </a:rPr>
              <a:t>version&gt;2.3.0&lt;/version&gt;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200" dirty="0" smtClean="0">
                <a:solidFill>
                  <a:schemeClr val="tx1"/>
                </a:solidFill>
              </a:rPr>
              <a:t>	&lt;/</a:t>
            </a:r>
            <a:r>
              <a:rPr lang="en-US" altLang="zh-TW" sz="1200" dirty="0">
                <a:solidFill>
                  <a:schemeClr val="tx1"/>
                </a:solidFill>
              </a:rPr>
              <a:t>dependency&gt;</a:t>
            </a: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Maven </a:t>
            </a:r>
            <a:r>
              <a:rPr lang="en-US" altLang="zh-TW" sz="1600" dirty="0">
                <a:solidFill>
                  <a:schemeClr val="tx1"/>
                </a:solidFill>
              </a:rPr>
              <a:t>repository </a:t>
            </a:r>
            <a:r>
              <a:rPr lang="en-US" altLang="zh-TW" sz="1600" dirty="0" smtClean="0">
                <a:solidFill>
                  <a:schemeClr val="tx1"/>
                </a:solidFill>
              </a:rPr>
              <a:t>spark project core: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https</a:t>
            </a:r>
            <a:r>
              <a:rPr lang="en-US" altLang="zh-TW" sz="1600" dirty="0">
                <a:solidFill>
                  <a:schemeClr val="tx1"/>
                </a:solidFill>
              </a:rPr>
              <a:t>://</a:t>
            </a:r>
            <a:r>
              <a:rPr lang="en-US" altLang="zh-TW" sz="1600" dirty="0" smtClean="0">
                <a:solidFill>
                  <a:schemeClr val="tx1"/>
                </a:solidFill>
              </a:rPr>
              <a:t>mvnrepository.com/artifact/org.apache.spark/spark-core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>
                <a:solidFill>
                  <a:schemeClr val="tx1"/>
                </a:solidFill>
              </a:rPr>
              <a:t>https://</a:t>
            </a:r>
            <a:r>
              <a:rPr lang="en-US" altLang="zh-TW" sz="1600" dirty="0" smtClean="0">
                <a:solidFill>
                  <a:schemeClr val="tx1"/>
                </a:solidFill>
              </a:rPr>
              <a:t>mvnrepository.com/artifact/org.apache.spark/spark-sql_2.11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35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92804" y="2996952"/>
            <a:ext cx="3791822" cy="27363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50" y="1700808"/>
            <a:ext cx="4357809" cy="460851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 bwMode="auto">
          <a:xfrm>
            <a:off x="6528842" y="4149080"/>
            <a:ext cx="2880320" cy="122413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528842" y="5517232"/>
            <a:ext cx="3528392" cy="43204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1752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7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Word count code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gedit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src</a:t>
            </a:r>
            <a:r>
              <a:rPr lang="en-US" altLang="zh-TW" sz="2800" dirty="0" smtClean="0">
                <a:solidFill>
                  <a:schemeClr val="tx1"/>
                </a:solidFill>
              </a:rPr>
              <a:t>/main/java/</a:t>
            </a:r>
            <a:r>
              <a:rPr lang="en-US" altLang="zh-TW" sz="2800" dirty="0" smtClean="0">
                <a:solidFill>
                  <a:srgbClr val="00B0F0"/>
                </a:solidFill>
              </a:rPr>
              <a:t>com/</a:t>
            </a:r>
            <a:r>
              <a:rPr lang="en-US" altLang="zh-TW" sz="2800" dirty="0" err="1" smtClean="0">
                <a:solidFill>
                  <a:srgbClr val="00B0F0"/>
                </a:solidFill>
              </a:rPr>
              <a:t>mycompany</a:t>
            </a:r>
            <a:r>
              <a:rPr lang="en-US" altLang="zh-TW" sz="2800" dirty="0" smtClean="0">
                <a:solidFill>
                  <a:srgbClr val="00B0F0"/>
                </a:solidFill>
              </a:rPr>
              <a:t>/app</a:t>
            </a:r>
            <a:r>
              <a:rPr lang="en-US" altLang="zh-TW" sz="2800" dirty="0" smtClean="0">
                <a:solidFill>
                  <a:schemeClr val="tx1"/>
                </a:solidFill>
              </a:rPr>
              <a:t>/App.java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	</a:t>
            </a:r>
            <a:r>
              <a:rPr lang="en-US" altLang="zh-TW" sz="2800" dirty="0" smtClean="0">
                <a:solidFill>
                  <a:schemeClr val="tx1"/>
                </a:solidFill>
              </a:rPr>
              <a:t>Paste the word count </a:t>
            </a:r>
            <a:r>
              <a:rPr lang="en-US" altLang="zh-TW" sz="2800" dirty="0">
                <a:solidFill>
                  <a:schemeClr val="tx1"/>
                </a:solidFill>
              </a:rPr>
              <a:t>code from 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000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rgbClr val="C00000"/>
                </a:solidFill>
              </a:rPr>
              <a:t>/</a:t>
            </a:r>
            <a:r>
              <a:rPr lang="en-US" altLang="zh-TW" sz="2000" dirty="0" err="1">
                <a:solidFill>
                  <a:srgbClr val="C00000"/>
                </a:solidFill>
              </a:rPr>
              <a:t>usr</a:t>
            </a:r>
            <a:r>
              <a:rPr lang="en-US" altLang="zh-TW" sz="2000" dirty="0">
                <a:solidFill>
                  <a:srgbClr val="C00000"/>
                </a:solidFill>
              </a:rPr>
              <a:t>/local/spark</a:t>
            </a:r>
            <a:r>
              <a:rPr lang="en-US" altLang="zh-TW" sz="2000" dirty="0">
                <a:solidFill>
                  <a:schemeClr val="tx1"/>
                </a:solidFill>
              </a:rPr>
              <a:t>/examples/</a:t>
            </a:r>
            <a:r>
              <a:rPr lang="en-US" altLang="zh-TW" sz="2000" dirty="0" err="1">
                <a:solidFill>
                  <a:schemeClr val="tx1"/>
                </a:solidFill>
              </a:rPr>
              <a:t>src</a:t>
            </a:r>
            <a:r>
              <a:rPr lang="en-US" altLang="zh-TW" sz="2000" dirty="0">
                <a:solidFill>
                  <a:schemeClr val="tx1"/>
                </a:solidFill>
              </a:rPr>
              <a:t>/main/java/org/apache/spark/examples/JavaWordCount.java</a:t>
            </a:r>
            <a:endParaRPr lang="en-US" altLang="zh-TW" sz="12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4399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8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148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Compile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800" dirty="0" err="1">
                <a:solidFill>
                  <a:schemeClr val="tx1"/>
                </a:solidFill>
              </a:rPr>
              <a:t>mvn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package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8" y="3573016"/>
            <a:ext cx="6048672" cy="238878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29" y="3573016"/>
            <a:ext cx="5048427" cy="259228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92138" y="2996952"/>
            <a:ext cx="11398618" cy="55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rgbClr val="C00000"/>
                </a:solidFill>
              </a:rPr>
              <a:t>                      Failure                                                 </a:t>
            </a:r>
            <a:r>
              <a:rPr lang="en-US" altLang="zh-TW" sz="2800" dirty="0" smtClean="0">
                <a:solidFill>
                  <a:srgbClr val="0070C0"/>
                </a:solidFill>
              </a:rPr>
              <a:t>Success</a:t>
            </a:r>
            <a:endParaRPr lang="en-US" altLang="zh-TW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97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Wordcount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Program on Spark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9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/9)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Execute the jar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800" dirty="0">
                <a:solidFill>
                  <a:schemeClr val="tx1"/>
                </a:solidFill>
              </a:rPr>
              <a:t>cd </a:t>
            </a:r>
            <a:r>
              <a:rPr lang="en-US" altLang="zh-TW" sz="2800" dirty="0" smtClean="0">
                <a:solidFill>
                  <a:schemeClr val="tx1"/>
                </a:solidFill>
              </a:rPr>
              <a:t>target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>
                <a:solidFill>
                  <a:schemeClr val="accent1"/>
                </a:solidFill>
              </a:rPr>
              <a:t>	</a:t>
            </a:r>
            <a:r>
              <a:rPr lang="en-US" altLang="zh-TW" sz="2800" dirty="0" smtClean="0">
                <a:solidFill>
                  <a:schemeClr val="accent1"/>
                </a:solidFill>
              </a:rPr>
              <a:t>$ </a:t>
            </a:r>
            <a:r>
              <a:rPr lang="en-US" altLang="zh-TW" sz="2800" dirty="0" smtClean="0">
                <a:solidFill>
                  <a:schemeClr val="tx1"/>
                </a:solidFill>
              </a:rPr>
              <a:t>spark-submit </a:t>
            </a:r>
            <a:r>
              <a:rPr lang="en-US" altLang="zh-TW" sz="2800" dirty="0">
                <a:solidFill>
                  <a:schemeClr val="tx1"/>
                </a:solidFill>
              </a:rPr>
              <a:t>--class </a:t>
            </a:r>
            <a:r>
              <a:rPr lang="en-US" altLang="zh-TW" sz="2800" dirty="0" err="1">
                <a:solidFill>
                  <a:srgbClr val="00B0F0"/>
                </a:solidFill>
              </a:rPr>
              <a:t>com.mycompany.app</a:t>
            </a:r>
            <a:r>
              <a:rPr lang="en-US" altLang="zh-TW" sz="2800" dirty="0" err="1">
                <a:solidFill>
                  <a:schemeClr val="tx1"/>
                </a:solidFill>
              </a:rPr>
              <a:t>.App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my-app</a:t>
            </a:r>
            <a:r>
              <a:rPr lang="en-US" altLang="zh-TW" sz="2800" dirty="0" smtClean="0">
                <a:solidFill>
                  <a:schemeClr val="tx1"/>
                </a:solidFill>
              </a:rPr>
              <a:t>-1.0-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	 </a:t>
            </a:r>
            <a:r>
              <a:rPr lang="en-US" altLang="zh-TW" sz="2800" dirty="0" smtClean="0">
                <a:solidFill>
                  <a:schemeClr val="tx1"/>
                </a:solidFill>
              </a:rPr>
              <a:t>  SNAPSHOT.jar </a:t>
            </a:r>
            <a:r>
              <a:rPr lang="en-US" altLang="zh-TW" sz="2800" dirty="0" smtClean="0">
                <a:solidFill>
                  <a:srgbClr val="C00000"/>
                </a:solidFill>
              </a:rPr>
              <a:t>input.txt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1000" dirty="0" smtClean="0">
              <a:solidFill>
                <a:srgbClr val="C00000"/>
              </a:solidFill>
            </a:endParaRPr>
          </a:p>
          <a:p>
            <a:pPr marL="862012" lvl="2" indent="-457200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“</a:t>
            </a:r>
            <a:r>
              <a:rPr lang="en-US" altLang="zh-TW" sz="2800" dirty="0">
                <a:solidFill>
                  <a:srgbClr val="C00000"/>
                </a:solidFill>
              </a:rPr>
              <a:t>input.txt</a:t>
            </a:r>
            <a:r>
              <a:rPr lang="en-US" altLang="zh-TW" sz="2800" dirty="0">
                <a:solidFill>
                  <a:schemeClr val="tx1"/>
                </a:solidFill>
              </a:rPr>
              <a:t>” is the text you want to count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  <a:endParaRPr lang="en-US" altLang="zh-TW" sz="24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38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44" y="4221088"/>
            <a:ext cx="5926311" cy="245856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 bwMode="auto">
          <a:xfrm>
            <a:off x="4152578" y="4293096"/>
            <a:ext cx="504056" cy="216024"/>
          </a:xfrm>
          <a:prstGeom prst="roundRect">
            <a:avLst/>
          </a:prstGeom>
          <a:noFill/>
          <a:ln w="28575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942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801104" y="3068960"/>
            <a:ext cx="1065718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computing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 Research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Remarks</a:t>
            </a:r>
            <a:endParaRPr lang="en-US" altLang="zh-TW" sz="4400" b="1" dirty="0" smtClean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60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Why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do we 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need cloud computing? 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The basic idea of distributed </a:t>
            </a:r>
            <a:r>
              <a:rPr lang="en-US" altLang="zh-TW" sz="2800" dirty="0" smtClean="0">
                <a:solidFill>
                  <a:schemeClr val="tx1"/>
                </a:solidFill>
              </a:rPr>
              <a:t>computing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centralized vs. decentralized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From </a:t>
            </a:r>
            <a:r>
              <a:rPr lang="en-US" altLang="zh-TW" sz="2800" dirty="0">
                <a:solidFill>
                  <a:srgbClr val="00B050"/>
                </a:solidFill>
              </a:rPr>
              <a:t>cluster</a:t>
            </a:r>
            <a:r>
              <a:rPr lang="en-US" altLang="zh-TW" sz="2800" dirty="0">
                <a:solidFill>
                  <a:schemeClr val="tx1"/>
                </a:solidFill>
              </a:rPr>
              <a:t> computing, 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grid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computing </a:t>
            </a:r>
            <a:r>
              <a:rPr lang="en-US" altLang="zh-TW" sz="2800" dirty="0">
                <a:solidFill>
                  <a:schemeClr val="tx1"/>
                </a:solidFill>
              </a:rPr>
              <a:t>to </a:t>
            </a:r>
            <a:r>
              <a:rPr lang="en-US" altLang="zh-TW" sz="2800" dirty="0">
                <a:solidFill>
                  <a:srgbClr val="00B0F0"/>
                </a:solidFill>
              </a:rPr>
              <a:t>cloud</a:t>
            </a:r>
            <a:r>
              <a:rPr lang="en-US" altLang="zh-TW" sz="2800" dirty="0">
                <a:solidFill>
                  <a:schemeClr val="tx1"/>
                </a:solidFill>
              </a:rPr>
              <a:t> computing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圓角矩形 5"/>
          <p:cNvSpPr/>
          <p:nvPr/>
        </p:nvSpPr>
        <p:spPr bwMode="auto">
          <a:xfrm>
            <a:off x="1104336" y="3713711"/>
            <a:ext cx="478980" cy="432048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136354" y="3284984"/>
            <a:ext cx="869604" cy="864096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3584898" y="2866156"/>
            <a:ext cx="1287760" cy="1279603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6265886" y="3717032"/>
            <a:ext cx="478980" cy="432048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8808022" y="1988840"/>
            <a:ext cx="2432581" cy="2232248"/>
            <a:chOff x="8808022" y="2060848"/>
            <a:chExt cx="2432581" cy="2232248"/>
          </a:xfrm>
        </p:grpSpPr>
        <p:grpSp>
          <p:nvGrpSpPr>
            <p:cNvPr id="7" name="群組 6"/>
            <p:cNvGrpSpPr/>
            <p:nvPr/>
          </p:nvGrpSpPr>
          <p:grpSpPr>
            <a:xfrm>
              <a:off x="8905106" y="2172270"/>
              <a:ext cx="2238413" cy="2031678"/>
              <a:chOff x="8091036" y="2172270"/>
              <a:chExt cx="2238413" cy="2031678"/>
            </a:xfrm>
          </p:grpSpPr>
          <p:sp>
            <p:nvSpPr>
              <p:cNvPr id="16" name="圓角矩形 15"/>
              <p:cNvSpPr/>
              <p:nvPr/>
            </p:nvSpPr>
            <p:spPr bwMode="auto">
              <a:xfrm>
                <a:off x="8091036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7" name="圓角矩形 16"/>
              <p:cNvSpPr/>
              <p:nvPr/>
            </p:nvSpPr>
            <p:spPr bwMode="auto">
              <a:xfrm>
                <a:off x="8091036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 bwMode="auto">
              <a:xfrm>
                <a:off x="8667100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9" name="圓角矩形 18"/>
              <p:cNvSpPr/>
              <p:nvPr/>
            </p:nvSpPr>
            <p:spPr bwMode="auto">
              <a:xfrm>
                <a:off x="8667100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0" name="圓角矩形 19"/>
              <p:cNvSpPr/>
              <p:nvPr/>
            </p:nvSpPr>
            <p:spPr bwMode="auto">
              <a:xfrm>
                <a:off x="8091036" y="217227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" name="圓角矩形 20"/>
              <p:cNvSpPr/>
              <p:nvPr/>
            </p:nvSpPr>
            <p:spPr bwMode="auto">
              <a:xfrm>
                <a:off x="8091036" y="2703266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" name="圓角矩形 21"/>
              <p:cNvSpPr/>
              <p:nvPr/>
            </p:nvSpPr>
            <p:spPr bwMode="auto">
              <a:xfrm>
                <a:off x="8667100" y="217227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3" name="圓角矩形 22"/>
              <p:cNvSpPr/>
              <p:nvPr/>
            </p:nvSpPr>
            <p:spPr bwMode="auto">
              <a:xfrm>
                <a:off x="8667100" y="2703266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 bwMode="auto">
              <a:xfrm>
                <a:off x="9274405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 bwMode="auto">
              <a:xfrm>
                <a:off x="9274405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 bwMode="auto">
              <a:xfrm>
                <a:off x="9850469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 bwMode="auto">
              <a:xfrm>
                <a:off x="9850469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 bwMode="auto">
              <a:xfrm>
                <a:off x="9274405" y="217227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29" name="圓角矩形 28"/>
              <p:cNvSpPr/>
              <p:nvPr/>
            </p:nvSpPr>
            <p:spPr bwMode="auto">
              <a:xfrm>
                <a:off x="9274405" y="2703266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 bwMode="auto">
              <a:xfrm>
                <a:off x="9850469" y="217227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31" name="圓角矩形 30"/>
              <p:cNvSpPr/>
              <p:nvPr/>
            </p:nvSpPr>
            <p:spPr bwMode="auto">
              <a:xfrm>
                <a:off x="9850469" y="2703266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 bwMode="auto">
            <a:xfrm>
              <a:off x="8808022" y="2060848"/>
              <a:ext cx="2432581" cy="223224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149801" y="3063306"/>
            <a:ext cx="1251249" cy="1157782"/>
            <a:chOff x="7149801" y="3135314"/>
            <a:chExt cx="1251249" cy="1157782"/>
          </a:xfrm>
        </p:grpSpPr>
        <p:grpSp>
          <p:nvGrpSpPr>
            <p:cNvPr id="8" name="群組 7"/>
            <p:cNvGrpSpPr/>
            <p:nvPr/>
          </p:nvGrpSpPr>
          <p:grpSpPr>
            <a:xfrm>
              <a:off x="7248922" y="3240904"/>
              <a:ext cx="1055044" cy="963044"/>
              <a:chOff x="6600850" y="3240904"/>
              <a:chExt cx="1055044" cy="963044"/>
            </a:xfrm>
          </p:grpSpPr>
          <p:sp>
            <p:nvSpPr>
              <p:cNvPr id="12" name="圓角矩形 11"/>
              <p:cNvSpPr/>
              <p:nvPr/>
            </p:nvSpPr>
            <p:spPr bwMode="auto">
              <a:xfrm>
                <a:off x="6600850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" name="圓角矩形 12"/>
              <p:cNvSpPr/>
              <p:nvPr/>
            </p:nvSpPr>
            <p:spPr bwMode="auto">
              <a:xfrm>
                <a:off x="6600850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 bwMode="auto">
              <a:xfrm>
                <a:off x="7176914" y="3240904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5" name="圓角矩形 14"/>
              <p:cNvSpPr/>
              <p:nvPr/>
            </p:nvSpPr>
            <p:spPr bwMode="auto">
              <a:xfrm>
                <a:off x="7176914" y="3771900"/>
                <a:ext cx="478980" cy="432048"/>
              </a:xfrm>
              <a:prstGeom prst="round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 bwMode="auto">
            <a:xfrm>
              <a:off x="7149801" y="3135314"/>
              <a:ext cx="1251249" cy="115778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6" name="向右箭號 35"/>
          <p:cNvSpPr/>
          <p:nvPr/>
        </p:nvSpPr>
        <p:spPr bwMode="auto">
          <a:xfrm>
            <a:off x="1704306" y="3717032"/>
            <a:ext cx="288032" cy="37474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9" name="向右箭號 38"/>
          <p:cNvSpPr/>
          <p:nvPr/>
        </p:nvSpPr>
        <p:spPr bwMode="auto">
          <a:xfrm>
            <a:off x="3144466" y="3558308"/>
            <a:ext cx="288032" cy="37474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" name="向右箭號 39"/>
          <p:cNvSpPr/>
          <p:nvPr/>
        </p:nvSpPr>
        <p:spPr bwMode="auto">
          <a:xfrm>
            <a:off x="6827905" y="3774332"/>
            <a:ext cx="288032" cy="37474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" name="向右箭號 40"/>
          <p:cNvSpPr/>
          <p:nvPr/>
        </p:nvSpPr>
        <p:spPr bwMode="auto">
          <a:xfrm>
            <a:off x="8473058" y="3429000"/>
            <a:ext cx="288032" cy="37474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0936" y="4279664"/>
            <a:ext cx="4353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cost  1                10                      500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734745" y="4279664"/>
            <a:ext cx="550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cost   1               4+0.5                          16+2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73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6" grpId="0" animBg="1"/>
      <p:bldP spid="39" grpId="0" animBg="1"/>
      <p:bldP spid="40" grpId="0" animBg="1"/>
      <p:bldP spid="41" grpId="0" animBg="1"/>
      <p:bldP spid="37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The basic idea of data clustering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Partition </a:t>
            </a:r>
            <a:r>
              <a:rPr lang="en-US" altLang="zh-TW" sz="2800" i="1" dirty="0" smtClean="0">
                <a:solidFill>
                  <a:schemeClr val="tx1"/>
                </a:solidFill>
              </a:rPr>
              <a:t>n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patterns into </a:t>
            </a:r>
            <a:r>
              <a:rPr lang="en-US" altLang="zh-TW" sz="2800" i="1" dirty="0">
                <a:solidFill>
                  <a:schemeClr val="tx1"/>
                </a:solidFill>
              </a:rPr>
              <a:t>k</a:t>
            </a:r>
            <a:r>
              <a:rPr lang="en-US" altLang="zh-TW" sz="2800" dirty="0">
                <a:solidFill>
                  <a:schemeClr val="tx1"/>
                </a:solidFill>
              </a:rPr>
              <a:t> groups or clusters based on some </a:t>
            </a:r>
            <a:r>
              <a:rPr lang="en-US" altLang="zh-TW" sz="2800" dirty="0" smtClean="0">
                <a:solidFill>
                  <a:schemeClr val="tx1"/>
                </a:solidFill>
              </a:rPr>
              <a:t>similarity </a:t>
            </a:r>
            <a:r>
              <a:rPr lang="en-US" altLang="zh-TW" sz="2800" dirty="0">
                <a:solidFill>
                  <a:schemeClr val="tx1"/>
                </a:solidFill>
              </a:rPr>
              <a:t>metric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40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423964" y="3480569"/>
            <a:ext cx="1370012" cy="1439862"/>
            <a:chOff x="657" y="2205"/>
            <a:chExt cx="863" cy="907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03" y="2251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839" y="238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884" y="2205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793" y="2750"/>
              <a:ext cx="136" cy="136"/>
            </a:xfrm>
            <a:prstGeom prst="triangle">
              <a:avLst>
                <a:gd name="adj" fmla="val 5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657" y="2840"/>
              <a:ext cx="136" cy="136"/>
            </a:xfrm>
            <a:prstGeom prst="triangle">
              <a:avLst>
                <a:gd name="adj" fmla="val 5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793" y="2976"/>
              <a:ext cx="136" cy="136"/>
            </a:xfrm>
            <a:prstGeom prst="triangle">
              <a:avLst>
                <a:gd name="adj" fmla="val 5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930" y="2886"/>
              <a:ext cx="136" cy="136"/>
            </a:xfrm>
            <a:prstGeom prst="triangle">
              <a:avLst>
                <a:gd name="adj" fmla="val 5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1111" y="2568"/>
              <a:ext cx="182" cy="182"/>
            </a:xfrm>
            <a:prstGeom prst="plus">
              <a:avLst>
                <a:gd name="adj" fmla="val 250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" name="AutoShape 15"/>
            <p:cNvSpPr>
              <a:spLocks noChangeArrowheads="1"/>
            </p:cNvSpPr>
            <p:nvPr/>
          </p:nvSpPr>
          <p:spPr bwMode="auto">
            <a:xfrm>
              <a:off x="1247" y="2387"/>
              <a:ext cx="182" cy="182"/>
            </a:xfrm>
            <a:prstGeom prst="plus">
              <a:avLst>
                <a:gd name="adj" fmla="val 250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1338" y="2568"/>
              <a:ext cx="182" cy="182"/>
            </a:xfrm>
            <a:prstGeom prst="plus">
              <a:avLst>
                <a:gd name="adj" fmla="val 250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2208064" y="3409131"/>
            <a:ext cx="1223962" cy="1655763"/>
            <a:chOff x="521" y="2160"/>
            <a:chExt cx="771" cy="1043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521" y="2614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930" y="2614"/>
              <a:ext cx="362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930" y="2160"/>
              <a:ext cx="317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4224189" y="3769494"/>
            <a:ext cx="863600" cy="647700"/>
          </a:xfrm>
          <a:prstGeom prst="rightArrow">
            <a:avLst>
              <a:gd name="adj1" fmla="val 50000"/>
              <a:gd name="adj2" fmla="val 33333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grpSp>
        <p:nvGrpSpPr>
          <p:cNvPr id="21" name="Group 37"/>
          <p:cNvGrpSpPr>
            <a:grpSpLocks/>
          </p:cNvGrpSpPr>
          <p:nvPr/>
        </p:nvGrpSpPr>
        <p:grpSpPr bwMode="auto">
          <a:xfrm>
            <a:off x="2568426" y="3553594"/>
            <a:ext cx="1008063" cy="1150937"/>
            <a:chOff x="748" y="2251"/>
            <a:chExt cx="635" cy="725"/>
          </a:xfrm>
        </p:grpSpPr>
        <p:sp>
          <p:nvSpPr>
            <p:cNvPr id="22" name="AutoShape 34"/>
            <p:cNvSpPr>
              <a:spLocks noChangeArrowheads="1"/>
            </p:cNvSpPr>
            <p:nvPr/>
          </p:nvSpPr>
          <p:spPr bwMode="auto">
            <a:xfrm>
              <a:off x="793" y="2251"/>
              <a:ext cx="136" cy="136"/>
            </a:xfrm>
            <a:prstGeom prst="star5">
              <a:avLst/>
            </a:prstGeom>
            <a:solidFill>
              <a:srgbClr val="00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23" name="AutoShape 35"/>
            <p:cNvSpPr>
              <a:spLocks noChangeArrowheads="1"/>
            </p:cNvSpPr>
            <p:nvPr/>
          </p:nvSpPr>
          <p:spPr bwMode="auto">
            <a:xfrm>
              <a:off x="748" y="2840"/>
              <a:ext cx="136" cy="136"/>
            </a:xfrm>
            <a:prstGeom prst="star5">
              <a:avLst/>
            </a:prstGeom>
            <a:solidFill>
              <a:srgbClr val="00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4" name="AutoShape 36"/>
            <p:cNvSpPr>
              <a:spLocks noChangeArrowheads="1"/>
            </p:cNvSpPr>
            <p:nvPr/>
          </p:nvSpPr>
          <p:spPr bwMode="auto">
            <a:xfrm>
              <a:off x="1247" y="2523"/>
              <a:ext cx="136" cy="136"/>
            </a:xfrm>
            <a:prstGeom prst="star5">
              <a:avLst/>
            </a:prstGeom>
            <a:solidFill>
              <a:srgbClr val="00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latin typeface="Arial" charset="0"/>
              </a:endParaRPr>
            </a:p>
          </p:txBody>
        </p:sp>
      </p:grpSp>
      <p:grpSp>
        <p:nvGrpSpPr>
          <p:cNvPr id="25" name="Group 62"/>
          <p:cNvGrpSpPr>
            <a:grpSpLocks/>
          </p:cNvGrpSpPr>
          <p:nvPr/>
        </p:nvGrpSpPr>
        <p:grpSpPr bwMode="auto">
          <a:xfrm>
            <a:off x="5376714" y="2924944"/>
            <a:ext cx="1152525" cy="1779587"/>
            <a:chOff x="2517" y="1855"/>
            <a:chExt cx="726" cy="1121"/>
          </a:xfrm>
        </p:grpSpPr>
        <p:grpSp>
          <p:nvGrpSpPr>
            <p:cNvPr id="26" name="Group 40"/>
            <p:cNvGrpSpPr>
              <a:grpSpLocks/>
            </p:cNvGrpSpPr>
            <p:nvPr/>
          </p:nvGrpSpPr>
          <p:grpSpPr bwMode="auto">
            <a:xfrm>
              <a:off x="2517" y="2114"/>
              <a:ext cx="726" cy="862"/>
              <a:chOff x="2789" y="2024"/>
              <a:chExt cx="726" cy="862"/>
            </a:xfrm>
          </p:grpSpPr>
          <p:grpSp>
            <p:nvGrpSpPr>
              <p:cNvPr id="28" name="Group 38"/>
              <p:cNvGrpSpPr>
                <a:grpSpLocks/>
              </p:cNvGrpSpPr>
              <p:nvPr/>
            </p:nvGrpSpPr>
            <p:grpSpPr bwMode="auto">
              <a:xfrm>
                <a:off x="2835" y="2115"/>
                <a:ext cx="635" cy="681"/>
                <a:chOff x="2835" y="2115"/>
                <a:chExt cx="635" cy="681"/>
              </a:xfrm>
            </p:grpSpPr>
            <p:sp>
              <p:nvSpPr>
                <p:cNvPr id="30" name="Oval 24"/>
                <p:cNvSpPr>
                  <a:spLocks noChangeArrowheads="1"/>
                </p:cNvSpPr>
                <p:nvPr/>
              </p:nvSpPr>
              <p:spPr bwMode="auto">
                <a:xfrm>
                  <a:off x="2992" y="2341"/>
                  <a:ext cx="136" cy="13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1" name="Oval 25"/>
                <p:cNvSpPr>
                  <a:spLocks noChangeArrowheads="1"/>
                </p:cNvSpPr>
                <p:nvPr/>
              </p:nvSpPr>
              <p:spPr bwMode="auto">
                <a:xfrm>
                  <a:off x="3334" y="2341"/>
                  <a:ext cx="136" cy="136"/>
                </a:xfrm>
                <a:prstGeom prst="ellipse">
                  <a:avLst/>
                </a:prstGeom>
                <a:solidFill>
                  <a:srgbClr val="41652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2" name="Oval 26"/>
                <p:cNvSpPr>
                  <a:spLocks noChangeArrowheads="1"/>
                </p:cNvSpPr>
                <p:nvPr/>
              </p:nvSpPr>
              <p:spPr bwMode="auto">
                <a:xfrm>
                  <a:off x="2835" y="2115"/>
                  <a:ext cx="136" cy="136"/>
                </a:xfrm>
                <a:prstGeom prst="ellipse">
                  <a:avLst/>
                </a:prstGeom>
                <a:solidFill>
                  <a:srgbClr val="5D924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3" name="AutoShape 27"/>
                <p:cNvSpPr>
                  <a:spLocks noChangeArrowheads="1"/>
                </p:cNvSpPr>
                <p:nvPr/>
              </p:nvSpPr>
              <p:spPr bwMode="auto">
                <a:xfrm>
                  <a:off x="3334" y="2115"/>
                  <a:ext cx="136" cy="13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1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4" name="AutoShape 28"/>
                <p:cNvSpPr>
                  <a:spLocks noChangeArrowheads="1"/>
                </p:cNvSpPr>
                <p:nvPr/>
              </p:nvSpPr>
              <p:spPr bwMode="auto">
                <a:xfrm>
                  <a:off x="3152" y="2341"/>
                  <a:ext cx="136" cy="13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99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5" name="AutoShape 29"/>
                <p:cNvSpPr>
                  <a:spLocks noChangeArrowheads="1"/>
                </p:cNvSpPr>
                <p:nvPr/>
              </p:nvSpPr>
              <p:spPr bwMode="auto">
                <a:xfrm>
                  <a:off x="2835" y="2341"/>
                  <a:ext cx="136" cy="13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1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6" name="AutoShape 30"/>
                <p:cNvSpPr>
                  <a:spLocks noChangeArrowheads="1"/>
                </p:cNvSpPr>
                <p:nvPr/>
              </p:nvSpPr>
              <p:spPr bwMode="auto">
                <a:xfrm>
                  <a:off x="3083" y="2659"/>
                  <a:ext cx="136" cy="13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E4A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7" name="AutoShape 31"/>
                <p:cNvSpPr>
                  <a:spLocks noChangeArrowheads="1"/>
                </p:cNvSpPr>
                <p:nvPr/>
              </p:nvSpPr>
              <p:spPr bwMode="auto">
                <a:xfrm>
                  <a:off x="3288" y="2614"/>
                  <a:ext cx="182" cy="182"/>
                </a:xfrm>
                <a:prstGeom prst="plus">
                  <a:avLst>
                    <a:gd name="adj" fmla="val 25000"/>
                  </a:avLst>
                </a:prstGeom>
                <a:solidFill>
                  <a:srgbClr val="008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8" name="AutoShape 32"/>
                <p:cNvSpPr>
                  <a:spLocks noChangeArrowheads="1"/>
                </p:cNvSpPr>
                <p:nvPr/>
              </p:nvSpPr>
              <p:spPr bwMode="auto">
                <a:xfrm>
                  <a:off x="3061" y="2115"/>
                  <a:ext cx="182" cy="182"/>
                </a:xfrm>
                <a:prstGeom prst="plus">
                  <a:avLst>
                    <a:gd name="adj" fmla="val 25000"/>
                  </a:avLst>
                </a:prstGeom>
                <a:solidFill>
                  <a:srgbClr val="00DFD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  <p:sp>
              <p:nvSpPr>
                <p:cNvPr id="39" name="AutoShape 33"/>
                <p:cNvSpPr>
                  <a:spLocks noChangeArrowheads="1"/>
                </p:cNvSpPr>
                <p:nvPr/>
              </p:nvSpPr>
              <p:spPr bwMode="auto">
                <a:xfrm>
                  <a:off x="2835" y="2614"/>
                  <a:ext cx="182" cy="182"/>
                </a:xfrm>
                <a:prstGeom prst="plus">
                  <a:avLst>
                    <a:gd name="adj" fmla="val 25000"/>
                  </a:avLst>
                </a:prstGeom>
                <a:solidFill>
                  <a:srgbClr val="005654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rgbClr val="000000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:endParaRPr lang="zh-TW" altLang="en-US"/>
                </a:p>
              </p:txBody>
            </p:sp>
          </p:grpSp>
          <p:sp>
            <p:nvSpPr>
              <p:cNvPr id="29" name="Rectangle 39"/>
              <p:cNvSpPr>
                <a:spLocks noChangeArrowheads="1"/>
              </p:cNvSpPr>
              <p:nvPr/>
            </p:nvSpPr>
            <p:spPr bwMode="auto">
              <a:xfrm>
                <a:off x="2789" y="2024"/>
                <a:ext cx="726" cy="86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</p:grpSp>
        <p:sp>
          <p:nvSpPr>
            <p:cNvPr id="27" name="Text Box 59"/>
            <p:cNvSpPr txBox="1">
              <a:spLocks noChangeArrowheads="1"/>
            </p:cNvSpPr>
            <p:nvPr/>
          </p:nvSpPr>
          <p:spPr bwMode="auto">
            <a:xfrm>
              <a:off x="2610" y="1855"/>
              <a:ext cx="5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b="0">
                  <a:solidFill>
                    <a:schemeClr val="tx1"/>
                  </a:solidFill>
                </a:rPr>
                <a:t>image1</a:t>
              </a:r>
            </a:p>
          </p:txBody>
        </p:sp>
      </p:grpSp>
      <p:grpSp>
        <p:nvGrpSpPr>
          <p:cNvPr id="40" name="Group 63"/>
          <p:cNvGrpSpPr>
            <a:grpSpLocks/>
          </p:cNvGrpSpPr>
          <p:nvPr/>
        </p:nvGrpSpPr>
        <p:grpSpPr bwMode="auto">
          <a:xfrm>
            <a:off x="6745139" y="2904306"/>
            <a:ext cx="1174750" cy="1225550"/>
            <a:chOff x="3379" y="1842"/>
            <a:chExt cx="740" cy="772"/>
          </a:xfrm>
        </p:grpSpPr>
        <p:grpSp>
          <p:nvGrpSpPr>
            <p:cNvPr id="41" name="Group 58"/>
            <p:cNvGrpSpPr>
              <a:grpSpLocks/>
            </p:cNvGrpSpPr>
            <p:nvPr/>
          </p:nvGrpSpPr>
          <p:grpSpPr bwMode="auto">
            <a:xfrm>
              <a:off x="3606" y="2115"/>
              <a:ext cx="272" cy="499"/>
              <a:chOff x="3424" y="2115"/>
              <a:chExt cx="272" cy="499"/>
            </a:xfrm>
          </p:grpSpPr>
          <p:sp>
            <p:nvSpPr>
              <p:cNvPr id="43" name="Rectangle 41"/>
              <p:cNvSpPr>
                <a:spLocks noChangeArrowheads="1"/>
              </p:cNvSpPr>
              <p:nvPr/>
            </p:nvSpPr>
            <p:spPr bwMode="auto">
              <a:xfrm>
                <a:off x="3424" y="2115"/>
                <a:ext cx="272" cy="136"/>
              </a:xfrm>
              <a:prstGeom prst="rect">
                <a:avLst/>
              </a:prstGeom>
              <a:solidFill>
                <a:srgbClr val="9933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44" name="Rectangle 42"/>
              <p:cNvSpPr>
                <a:spLocks noChangeArrowheads="1"/>
              </p:cNvSpPr>
              <p:nvPr/>
            </p:nvSpPr>
            <p:spPr bwMode="auto">
              <a:xfrm>
                <a:off x="3424" y="2296"/>
                <a:ext cx="272" cy="136"/>
              </a:xfrm>
              <a:prstGeom prst="rect">
                <a:avLst/>
              </a:prstGeom>
              <a:solidFill>
                <a:srgbClr val="5D924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45" name="Rectangle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272" cy="136"/>
              </a:xfrm>
              <a:prstGeom prst="rect">
                <a:avLst/>
              </a:prstGeom>
              <a:solidFill>
                <a:srgbClr val="00808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</p:grpSp>
        <p:sp>
          <p:nvSpPr>
            <p:cNvPr id="42" name="Text Box 60"/>
            <p:cNvSpPr txBox="1">
              <a:spLocks noChangeArrowheads="1"/>
            </p:cNvSpPr>
            <p:nvPr/>
          </p:nvSpPr>
          <p:spPr bwMode="auto">
            <a:xfrm>
              <a:off x="3379" y="1842"/>
              <a:ext cx="7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b="0">
                  <a:solidFill>
                    <a:schemeClr val="tx1"/>
                  </a:solidFill>
                </a:rPr>
                <a:t>codebook</a:t>
              </a:r>
            </a:p>
          </p:txBody>
        </p:sp>
      </p:grpSp>
      <p:grpSp>
        <p:nvGrpSpPr>
          <p:cNvPr id="46" name="Group 64"/>
          <p:cNvGrpSpPr>
            <a:grpSpLocks/>
          </p:cNvGrpSpPr>
          <p:nvPr/>
        </p:nvGrpSpPr>
        <p:grpSpPr bwMode="auto">
          <a:xfrm>
            <a:off x="8258026" y="2977331"/>
            <a:ext cx="1152525" cy="1728788"/>
            <a:chOff x="4332" y="1888"/>
            <a:chExt cx="726" cy="1089"/>
          </a:xfrm>
        </p:grpSpPr>
        <p:grpSp>
          <p:nvGrpSpPr>
            <p:cNvPr id="47" name="Group 57"/>
            <p:cNvGrpSpPr>
              <a:grpSpLocks/>
            </p:cNvGrpSpPr>
            <p:nvPr/>
          </p:nvGrpSpPr>
          <p:grpSpPr bwMode="auto">
            <a:xfrm>
              <a:off x="4332" y="2115"/>
              <a:ext cx="726" cy="862"/>
              <a:chOff x="3833" y="2115"/>
              <a:chExt cx="726" cy="862"/>
            </a:xfrm>
          </p:grpSpPr>
          <p:sp>
            <p:nvSpPr>
              <p:cNvPr id="49" name="Oval 46"/>
              <p:cNvSpPr>
                <a:spLocks noChangeArrowheads="1"/>
              </p:cNvSpPr>
              <p:nvPr/>
            </p:nvSpPr>
            <p:spPr bwMode="auto">
              <a:xfrm>
                <a:off x="4036" y="2432"/>
                <a:ext cx="136" cy="136"/>
              </a:xfrm>
              <a:prstGeom prst="ellipse">
                <a:avLst/>
              </a:prstGeom>
              <a:solidFill>
                <a:srgbClr val="5D924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0" name="Oval 47"/>
              <p:cNvSpPr>
                <a:spLocks noChangeArrowheads="1"/>
              </p:cNvSpPr>
              <p:nvPr/>
            </p:nvSpPr>
            <p:spPr bwMode="auto">
              <a:xfrm>
                <a:off x="4378" y="2432"/>
                <a:ext cx="136" cy="136"/>
              </a:xfrm>
              <a:prstGeom prst="ellipse">
                <a:avLst/>
              </a:prstGeom>
              <a:solidFill>
                <a:srgbClr val="5D924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1" name="Oval 48"/>
              <p:cNvSpPr>
                <a:spLocks noChangeArrowheads="1"/>
              </p:cNvSpPr>
              <p:nvPr/>
            </p:nvSpPr>
            <p:spPr bwMode="auto">
              <a:xfrm>
                <a:off x="3879" y="2206"/>
                <a:ext cx="136" cy="136"/>
              </a:xfrm>
              <a:prstGeom prst="ellipse">
                <a:avLst/>
              </a:prstGeom>
              <a:solidFill>
                <a:srgbClr val="5D924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2" name="AutoShape 49"/>
              <p:cNvSpPr>
                <a:spLocks noChangeArrowheads="1"/>
              </p:cNvSpPr>
              <p:nvPr/>
            </p:nvSpPr>
            <p:spPr bwMode="auto">
              <a:xfrm>
                <a:off x="4378" y="2206"/>
                <a:ext cx="136" cy="136"/>
              </a:xfrm>
              <a:prstGeom prst="triangle">
                <a:avLst>
                  <a:gd name="adj" fmla="val 50000"/>
                </a:avLst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3" name="AutoShape 50"/>
              <p:cNvSpPr>
                <a:spLocks noChangeArrowheads="1"/>
              </p:cNvSpPr>
              <p:nvPr/>
            </p:nvSpPr>
            <p:spPr bwMode="auto">
              <a:xfrm>
                <a:off x="4196" y="2432"/>
                <a:ext cx="136" cy="136"/>
              </a:xfrm>
              <a:prstGeom prst="triangle">
                <a:avLst>
                  <a:gd name="adj" fmla="val 50000"/>
                </a:avLst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4" name="AutoShape 51"/>
              <p:cNvSpPr>
                <a:spLocks noChangeArrowheads="1"/>
              </p:cNvSpPr>
              <p:nvPr/>
            </p:nvSpPr>
            <p:spPr bwMode="auto">
              <a:xfrm>
                <a:off x="3879" y="2432"/>
                <a:ext cx="136" cy="136"/>
              </a:xfrm>
              <a:prstGeom prst="triangle">
                <a:avLst>
                  <a:gd name="adj" fmla="val 50000"/>
                </a:avLst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5" name="AutoShape 52"/>
              <p:cNvSpPr>
                <a:spLocks noChangeArrowheads="1"/>
              </p:cNvSpPr>
              <p:nvPr/>
            </p:nvSpPr>
            <p:spPr bwMode="auto">
              <a:xfrm>
                <a:off x="4127" y="2750"/>
                <a:ext cx="136" cy="136"/>
              </a:xfrm>
              <a:prstGeom prst="triangle">
                <a:avLst>
                  <a:gd name="adj" fmla="val 50000"/>
                </a:avLst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6" name="AutoShape 53"/>
              <p:cNvSpPr>
                <a:spLocks noChangeArrowheads="1"/>
              </p:cNvSpPr>
              <p:nvPr/>
            </p:nvSpPr>
            <p:spPr bwMode="auto">
              <a:xfrm>
                <a:off x="4332" y="2705"/>
                <a:ext cx="182" cy="182"/>
              </a:xfrm>
              <a:prstGeom prst="plus">
                <a:avLst>
                  <a:gd name="adj" fmla="val 25000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7" name="AutoShape 54"/>
              <p:cNvSpPr>
                <a:spLocks noChangeArrowheads="1"/>
              </p:cNvSpPr>
              <p:nvPr/>
            </p:nvSpPr>
            <p:spPr bwMode="auto">
              <a:xfrm>
                <a:off x="4105" y="2206"/>
                <a:ext cx="182" cy="182"/>
              </a:xfrm>
              <a:prstGeom prst="plus">
                <a:avLst>
                  <a:gd name="adj" fmla="val 25000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8" name="AutoShape 55"/>
              <p:cNvSpPr>
                <a:spLocks noChangeArrowheads="1"/>
              </p:cNvSpPr>
              <p:nvPr/>
            </p:nvSpPr>
            <p:spPr bwMode="auto">
              <a:xfrm>
                <a:off x="3879" y="2705"/>
                <a:ext cx="182" cy="182"/>
              </a:xfrm>
              <a:prstGeom prst="plus">
                <a:avLst>
                  <a:gd name="adj" fmla="val 25000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  <p:sp>
            <p:nvSpPr>
              <p:cNvPr id="59" name="Rectangle 56"/>
              <p:cNvSpPr>
                <a:spLocks noChangeArrowheads="1"/>
              </p:cNvSpPr>
              <p:nvPr/>
            </p:nvSpPr>
            <p:spPr bwMode="auto">
              <a:xfrm>
                <a:off x="3833" y="2115"/>
                <a:ext cx="726" cy="86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rgbClr val="000000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zh-TW" altLang="en-US"/>
              </a:p>
            </p:txBody>
          </p:sp>
        </p:grpSp>
        <p:sp>
          <p:nvSpPr>
            <p:cNvPr id="48" name="Text Box 61"/>
            <p:cNvSpPr txBox="1">
              <a:spLocks noChangeArrowheads="1"/>
            </p:cNvSpPr>
            <p:nvPr/>
          </p:nvSpPr>
          <p:spPr bwMode="auto">
            <a:xfrm>
              <a:off x="4424" y="1888"/>
              <a:ext cx="5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b="0">
                  <a:solidFill>
                    <a:schemeClr val="tx1"/>
                  </a:solidFill>
                </a:rPr>
                <a:t>image2</a:t>
              </a:r>
            </a:p>
          </p:txBody>
        </p:sp>
      </p:grpSp>
      <p:sp>
        <p:nvSpPr>
          <p:cNvPr id="60" name="Text Box 65"/>
          <p:cNvSpPr txBox="1">
            <a:spLocks noChangeArrowheads="1"/>
          </p:cNvSpPr>
          <p:nvPr/>
        </p:nvSpPr>
        <p:spPr bwMode="auto">
          <a:xfrm>
            <a:off x="2352526" y="5137919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0" i="1">
                <a:solidFill>
                  <a:schemeClr val="tx1"/>
                </a:solidFill>
              </a:rPr>
              <a:t>k</a:t>
            </a:r>
            <a:r>
              <a:rPr lang="en-US" altLang="zh-TW" b="0">
                <a:solidFill>
                  <a:schemeClr val="tx1"/>
                </a:solidFill>
              </a:rPr>
              <a:t>-means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6384776" y="5129981"/>
            <a:ext cx="219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0">
                <a:solidFill>
                  <a:schemeClr val="tx1"/>
                </a:solidFill>
              </a:rPr>
              <a:t>Vector Quantization</a:t>
            </a:r>
          </a:p>
        </p:txBody>
      </p:sp>
    </p:spTree>
    <p:extLst>
      <p:ext uri="{BB962C8B-B14F-4D97-AF65-F5344CB8AC3E}">
        <p14:creationId xmlns:p14="http://schemas.microsoft.com/office/powerpoint/2010/main" val="1935075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The basic idea of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k-means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Partition </a:t>
            </a:r>
            <a:r>
              <a:rPr lang="en-US" altLang="zh-TW" sz="2800" i="1" dirty="0" smtClean="0">
                <a:solidFill>
                  <a:srgbClr val="FF0000"/>
                </a:solidFill>
              </a:rPr>
              <a:t>n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patterns into </a:t>
            </a:r>
            <a:r>
              <a:rPr lang="en-US" altLang="zh-TW" sz="2800" i="1" dirty="0">
                <a:solidFill>
                  <a:srgbClr val="00B0F0"/>
                </a:solidFill>
              </a:rPr>
              <a:t>k</a:t>
            </a:r>
            <a:r>
              <a:rPr lang="en-US" altLang="zh-TW" sz="2800" dirty="0">
                <a:solidFill>
                  <a:schemeClr val="tx1"/>
                </a:solidFill>
              </a:rPr>
              <a:t> groups or clusters based on some similarity </a:t>
            </a:r>
            <a:r>
              <a:rPr lang="en-US" altLang="zh-TW" sz="2800" dirty="0" smtClean="0">
                <a:solidFill>
                  <a:schemeClr val="tx1"/>
                </a:solidFill>
              </a:rPr>
              <a:t>metric.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1. Partition </a:t>
            </a:r>
            <a:r>
              <a:rPr lang="en-US" altLang="zh-TW" sz="2800" i="1" dirty="0" smtClean="0">
                <a:solidFill>
                  <a:schemeClr val="tx1"/>
                </a:solidFill>
              </a:rPr>
              <a:t>n</a:t>
            </a:r>
            <a:r>
              <a:rPr lang="en-US" altLang="zh-TW" sz="2800" dirty="0" smtClean="0">
                <a:solidFill>
                  <a:schemeClr val="tx1"/>
                </a:solidFill>
              </a:rPr>
              <a:t> patterns into </a:t>
            </a:r>
            <a:r>
              <a:rPr lang="en-US" altLang="zh-TW" sz="2800" i="1" dirty="0">
                <a:solidFill>
                  <a:schemeClr val="tx1"/>
                </a:solidFill>
              </a:rPr>
              <a:t>k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nonempty groups randomly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2. </a:t>
            </a:r>
            <a:r>
              <a:rPr lang="en-US" altLang="zh-TW" sz="2800" dirty="0" smtClean="0">
                <a:solidFill>
                  <a:srgbClr val="FF0000"/>
                </a:solidFill>
              </a:rPr>
              <a:t>Update</a:t>
            </a:r>
            <a:r>
              <a:rPr lang="en-US" altLang="zh-TW" sz="2800" dirty="0" smtClean="0">
                <a:solidFill>
                  <a:schemeClr val="tx1"/>
                </a:solidFill>
              </a:rPr>
              <a:t> the means (i.e., the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centroid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of </a:t>
            </a:r>
            <a:r>
              <a:rPr lang="en-US" altLang="zh-TW" sz="2800" dirty="0" smtClean="0">
                <a:solidFill>
                  <a:schemeClr val="tx1"/>
                </a:solidFill>
              </a:rPr>
              <a:t>each cluster)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3. </a:t>
            </a:r>
            <a:r>
              <a:rPr lang="en-US" altLang="zh-TW" sz="2800" dirty="0" smtClean="0">
                <a:solidFill>
                  <a:srgbClr val="00B050"/>
                </a:solidFill>
              </a:rPr>
              <a:t>Assign</a:t>
            </a:r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each object to the </a:t>
            </a:r>
            <a:r>
              <a:rPr lang="en-US" altLang="zh-TW" sz="2800" dirty="0" smtClean="0">
                <a:solidFill>
                  <a:schemeClr val="tx1"/>
                </a:solidFill>
              </a:rPr>
              <a:t>nearest cluster (i.e., the cluster the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centroid</a:t>
            </a:r>
            <a:r>
              <a:rPr lang="en-US" altLang="zh-TW" sz="2800" dirty="0" smtClean="0">
                <a:solidFill>
                  <a:schemeClr val="tx1"/>
                </a:solidFill>
              </a:rPr>
              <a:t> of which is closest to the object)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4. </a:t>
            </a:r>
            <a:r>
              <a:rPr lang="en-US" altLang="zh-TW" sz="2800" dirty="0">
                <a:solidFill>
                  <a:schemeClr val="tx1"/>
                </a:solidFill>
              </a:rPr>
              <a:t>W</a:t>
            </a:r>
            <a:r>
              <a:rPr lang="en-US" altLang="zh-TW" sz="2800" dirty="0" smtClean="0">
                <a:solidFill>
                  <a:schemeClr val="tx1"/>
                </a:solidFill>
              </a:rPr>
              <a:t>hen </a:t>
            </a:r>
            <a:r>
              <a:rPr lang="en-US" altLang="zh-TW" sz="2800" dirty="0">
                <a:solidFill>
                  <a:schemeClr val="tx1"/>
                </a:solidFill>
              </a:rPr>
              <a:t>the assignment does not </a:t>
            </a:r>
            <a:r>
              <a:rPr lang="en-US" altLang="zh-TW" sz="2800" dirty="0" smtClean="0">
                <a:solidFill>
                  <a:schemeClr val="tx1"/>
                </a:solidFill>
              </a:rPr>
              <a:t>change, output the current 		   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             results; otherwise, </a:t>
            </a:r>
            <a:r>
              <a:rPr lang="en-US" altLang="zh-TW" sz="2800" dirty="0">
                <a:solidFill>
                  <a:schemeClr val="tx1"/>
                </a:solidFill>
              </a:rPr>
              <a:t>g</a:t>
            </a:r>
            <a:r>
              <a:rPr lang="en-US" altLang="zh-TW" sz="2800" dirty="0" smtClean="0">
                <a:solidFill>
                  <a:schemeClr val="tx1"/>
                </a:solidFill>
              </a:rPr>
              <a:t>o </a:t>
            </a:r>
            <a:r>
              <a:rPr lang="en-US" altLang="zh-TW" sz="2800" dirty="0">
                <a:solidFill>
                  <a:schemeClr val="tx1"/>
                </a:solidFill>
              </a:rPr>
              <a:t>back to Step 2, </a:t>
            </a:r>
          </a:p>
          <a:p>
            <a:pPr marL="45720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41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8124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 lvl="0">
              <a:spcBef>
                <a:spcPct val="0"/>
              </a:spcBef>
              <a:buClrTx/>
            </a:pPr>
            <a:r>
              <a:rPr lang="en-US" altLang="zh-TW" sz="4000" b="1" dirty="0" err="1">
                <a:solidFill>
                  <a:srgbClr val="FFFFFF"/>
                </a:solidFill>
                <a:ea typeface="新細明體" panose="02020500000000000000" pitchFamily="18" charset="-120"/>
              </a:rPr>
              <a:t>MapReduce</a:t>
            </a:r>
            <a:r>
              <a:rPr lang="en-US" altLang="zh-TW" sz="4000" b="1" dirty="0">
                <a:solidFill>
                  <a:srgbClr val="FFFFFF"/>
                </a:solidFill>
                <a:ea typeface="新細明體" panose="02020500000000000000" pitchFamily="18" charset="-120"/>
              </a:rPr>
              <a:t> version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of k-means</a:t>
            </a: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How to use it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	$</a:t>
            </a:r>
            <a:r>
              <a:rPr lang="en-US" altLang="zh-TW" sz="2400" dirty="0">
                <a:solidFill>
                  <a:srgbClr val="00B0F0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r>
              <a:rPr lang="en-US" altLang="zh-TW" sz="2400" dirty="0">
                <a:solidFill>
                  <a:schemeClr val="tx1"/>
                </a:solidFill>
              </a:rPr>
              <a:t> fs -</a:t>
            </a:r>
            <a:r>
              <a:rPr lang="en-US" altLang="zh-TW" sz="2400" dirty="0" err="1">
                <a:solidFill>
                  <a:schemeClr val="tx1"/>
                </a:solidFill>
              </a:rPr>
              <a:t>rm</a:t>
            </a:r>
            <a:r>
              <a:rPr lang="en-US" altLang="zh-TW" sz="2400" dirty="0">
                <a:solidFill>
                  <a:schemeClr val="tx1"/>
                </a:solidFill>
              </a:rPr>
              <a:t> -R $1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	$ 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com.sun.tools.javac.Main</a:t>
            </a:r>
            <a:r>
              <a:rPr lang="en-US" altLang="zh-TW" sz="2400" dirty="0">
                <a:solidFill>
                  <a:schemeClr val="tx1"/>
                </a:solidFill>
              </a:rPr>
              <a:t> $2.java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	$ </a:t>
            </a:r>
            <a:r>
              <a:rPr lang="en-US" altLang="zh-TW" sz="2400" dirty="0">
                <a:solidFill>
                  <a:schemeClr val="tx1"/>
                </a:solidFill>
              </a:rPr>
              <a:t>jar </a:t>
            </a:r>
            <a:r>
              <a:rPr lang="en-US" altLang="zh-TW" sz="2400" dirty="0" err="1">
                <a:solidFill>
                  <a:schemeClr val="tx1"/>
                </a:solidFill>
              </a:rPr>
              <a:t>cf</a:t>
            </a:r>
            <a:r>
              <a:rPr lang="en-US" altLang="zh-TW" sz="2400" dirty="0">
                <a:solidFill>
                  <a:schemeClr val="tx1"/>
                </a:solidFill>
              </a:rPr>
              <a:t> $2.jar $2*.class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	$ </a:t>
            </a:r>
            <a:r>
              <a:rPr lang="en-US" altLang="zh-TW" sz="2400" dirty="0" err="1">
                <a:solidFill>
                  <a:schemeClr val="tx1"/>
                </a:solidFill>
              </a:rPr>
              <a:t>hadoop</a:t>
            </a:r>
            <a:r>
              <a:rPr lang="en-US" altLang="zh-TW" sz="2400" dirty="0">
                <a:solidFill>
                  <a:schemeClr val="tx1"/>
                </a:solidFill>
              </a:rPr>
              <a:t> jar $2.jar $2 $3 $4 $5 $6 $7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An example to use this script</a:t>
            </a:r>
          </a:p>
          <a:p>
            <a:pPr marL="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 smtClean="0">
                <a:solidFill>
                  <a:schemeClr val="accent1"/>
                </a:solidFill>
              </a:rPr>
              <a:t>   $</a:t>
            </a:r>
            <a:r>
              <a:rPr lang="en-US" altLang="zh-TW" sz="2400" dirty="0" smtClean="0">
                <a:solidFill>
                  <a:schemeClr val="tx1"/>
                </a:solidFill>
              </a:rPr>
              <a:t>./</a:t>
            </a:r>
            <a:r>
              <a:rPr lang="en-US" altLang="zh-TW" sz="2400" dirty="0">
                <a:solidFill>
                  <a:schemeClr val="tx1"/>
                </a:solidFill>
              </a:rPr>
              <a:t>km.sh /</a:t>
            </a:r>
            <a:r>
              <a:rPr lang="en-US" altLang="zh-TW" sz="2400" dirty="0" err="1">
                <a:solidFill>
                  <a:schemeClr val="tx1"/>
                </a:solidFill>
              </a:rPr>
              <a:t>kmeans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</a:rPr>
              <a:t>KMeansForIris</a:t>
            </a:r>
            <a:r>
              <a:rPr lang="en-US" altLang="zh-TW" sz="2400" dirty="0">
                <a:solidFill>
                  <a:schemeClr val="tx1"/>
                </a:solidFill>
              </a:rPr>
              <a:t> /input/test/</a:t>
            </a:r>
            <a:r>
              <a:rPr lang="en-US" altLang="zh-TW" sz="2400" dirty="0" err="1">
                <a:solidFill>
                  <a:schemeClr val="tx1"/>
                </a:solidFill>
              </a:rPr>
              <a:t>iris.data</a:t>
            </a:r>
            <a:r>
              <a:rPr lang="en-US" altLang="zh-TW" sz="2400" dirty="0">
                <a:solidFill>
                  <a:schemeClr val="tx1"/>
                </a:solidFill>
              </a:rPr>
              <a:t> /</a:t>
            </a:r>
            <a:r>
              <a:rPr lang="en-US" altLang="zh-TW" sz="2400" dirty="0" err="1">
                <a:solidFill>
                  <a:schemeClr val="tx1"/>
                </a:solidFill>
              </a:rPr>
              <a:t>kmeans</a:t>
            </a:r>
            <a:r>
              <a:rPr lang="en-US" altLang="zh-TW" sz="2400" dirty="0">
                <a:solidFill>
                  <a:schemeClr val="tx1"/>
                </a:solidFill>
              </a:rPr>
              <a:t> 3 4 0.1\n</a:t>
            </a:r>
          </a:p>
          <a:p>
            <a:pPr marL="45720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</a:tabLst>
              <a:defRPr/>
            </a:pPr>
            <a:fld id="{D6196203-F153-4DCF-B027-BE3A4465A40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57200" algn="l"/>
                  <a:tab pos="914400" algn="l"/>
                </a:tabLst>
                <a:defRPr/>
              </a:pPr>
              <a:t>42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179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552178" y="404664"/>
            <a:ext cx="1065718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computing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 Research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Remarks</a:t>
            </a:r>
            <a:endParaRPr lang="en-US" altLang="zh-TW" sz="4400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845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Conclusion Remarks (1/3) 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Cloud computing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From multi-threads </a:t>
            </a:r>
            <a:r>
              <a:rPr lang="en-US" altLang="zh-TW" sz="2800" dirty="0">
                <a:solidFill>
                  <a:schemeClr val="tx1"/>
                </a:solidFill>
              </a:rPr>
              <a:t>programming</a:t>
            </a:r>
            <a:r>
              <a:rPr lang="en-US" altLang="zh-TW" sz="2800" dirty="0" smtClean="0">
                <a:solidFill>
                  <a:schemeClr val="tx1"/>
                </a:solidFill>
              </a:rPr>
              <a:t> to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sz="2800" dirty="0" smtClean="0">
                <a:solidFill>
                  <a:schemeClr val="tx1"/>
                </a:solidFill>
              </a:rPr>
              <a:t> programming</a:t>
            </a: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From Hadoop to Spark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Conclusion Remarks (2/3) 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Please see also</a:t>
            </a:r>
          </a:p>
          <a:p>
            <a:pPr marL="800100" lvl="1" indent="-342900" algn="just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1600" b="1" dirty="0">
                <a:solidFill>
                  <a:schemeClr val="tx1"/>
                </a:solidFill>
              </a:rPr>
              <a:t>Chun-Wei Tsai</a:t>
            </a:r>
            <a:r>
              <a:rPr lang="en-US" altLang="zh-TW" sz="1600" dirty="0">
                <a:solidFill>
                  <a:schemeClr val="tx1"/>
                </a:solidFill>
              </a:rPr>
              <a:t>, Wei-Cheng Huang, </a:t>
            </a:r>
            <a:r>
              <a:rPr lang="en-US" altLang="zh-TW" sz="1600" dirty="0" err="1">
                <a:solidFill>
                  <a:schemeClr val="tx1"/>
                </a:solidFill>
              </a:rPr>
              <a:t>Meng-Hsiu</a:t>
            </a:r>
            <a:r>
              <a:rPr lang="en-US" altLang="zh-TW" sz="1600" dirty="0">
                <a:solidFill>
                  <a:schemeClr val="tx1"/>
                </a:solidFill>
              </a:rPr>
              <a:t> Chiang, Ming-Chao Chiang</a:t>
            </a:r>
            <a:r>
              <a:rPr lang="en-US" altLang="zh-TW" sz="1600" dirty="0" smtClean="0">
                <a:solidFill>
                  <a:schemeClr val="tx1"/>
                </a:solidFill>
              </a:rPr>
              <a:t>, </a:t>
            </a:r>
            <a:r>
              <a:rPr lang="en-US" altLang="zh-TW" sz="1600" dirty="0">
                <a:solidFill>
                  <a:schemeClr val="tx1"/>
                </a:solidFill>
              </a:rPr>
              <a:t>and Chu-Sing Yang,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 smtClean="0">
                <a:solidFill>
                  <a:schemeClr val="tx1"/>
                </a:solidFill>
              </a:rPr>
              <a:t>	 </a:t>
            </a:r>
            <a:r>
              <a:rPr lang="en-US" altLang="zh-TW" sz="1600" dirty="0">
                <a:solidFill>
                  <a:schemeClr val="tx1"/>
                </a:solidFill>
              </a:rPr>
              <a:t>“A Hyper-Heuristic Scheduling Algorithm for Cloud,"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i="1" dirty="0">
                <a:solidFill>
                  <a:schemeClr val="tx1"/>
                </a:solidFill>
              </a:rPr>
              <a:t>	</a:t>
            </a:r>
            <a:r>
              <a:rPr lang="en-US" altLang="zh-TW" sz="1600" i="1" dirty="0" smtClean="0">
                <a:solidFill>
                  <a:schemeClr val="tx1"/>
                </a:solidFill>
              </a:rPr>
              <a:t>IEEE </a:t>
            </a:r>
            <a:r>
              <a:rPr lang="en-US" altLang="zh-TW" sz="1600" i="1" dirty="0">
                <a:solidFill>
                  <a:schemeClr val="tx1"/>
                </a:solidFill>
              </a:rPr>
              <a:t>Transactions on Cloud Computing</a:t>
            </a:r>
            <a:r>
              <a:rPr lang="en-US" altLang="zh-TW" sz="1600" dirty="0">
                <a:solidFill>
                  <a:schemeClr val="tx1"/>
                </a:solidFill>
              </a:rPr>
              <a:t>, vol. 2, no. 2, pp. 236-250, 2014</a:t>
            </a:r>
            <a:r>
              <a:rPr lang="en-US" altLang="zh-TW" sz="1600" dirty="0" smtClean="0">
                <a:solidFill>
                  <a:schemeClr val="tx1"/>
                </a:solidFill>
              </a:rPr>
              <a:t>.</a:t>
            </a:r>
          </a:p>
          <a:p>
            <a:pPr marL="800100" lvl="1" indent="-342900" algn="just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1600" b="1" dirty="0">
                <a:solidFill>
                  <a:schemeClr val="tx1"/>
                </a:solidFill>
              </a:rPr>
              <a:t>Chun-Wei Tsai</a:t>
            </a:r>
            <a:r>
              <a:rPr lang="en-US" altLang="zh-TW" sz="1600" dirty="0">
                <a:solidFill>
                  <a:schemeClr val="tx1"/>
                </a:solidFill>
              </a:rPr>
              <a:t>, Cheng-Han Hsieh, and Ming-Chao Chiang</a:t>
            </a:r>
            <a:r>
              <a:rPr lang="en-US" altLang="zh-TW" sz="1600" dirty="0" smtClean="0">
                <a:solidFill>
                  <a:schemeClr val="tx1"/>
                </a:solidFill>
              </a:rPr>
              <a:t>,</a:t>
            </a: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>
                <a:solidFill>
                  <a:schemeClr val="tx1"/>
                </a:solidFill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</a:rPr>
              <a:t>“</a:t>
            </a:r>
            <a:r>
              <a:rPr lang="en-US" altLang="zh-TW" sz="1600" dirty="0">
                <a:solidFill>
                  <a:schemeClr val="tx1"/>
                </a:solidFill>
              </a:rPr>
              <a:t>Parallel Black Hole Clustering Based on </a:t>
            </a:r>
            <a:r>
              <a:rPr lang="en-US" altLang="zh-TW" sz="1600" dirty="0" err="1">
                <a:solidFill>
                  <a:schemeClr val="tx1"/>
                </a:solidFill>
              </a:rPr>
              <a:t>MapReduce</a:t>
            </a:r>
            <a:r>
              <a:rPr lang="en-US" altLang="zh-TW" sz="1600" dirty="0">
                <a:solidFill>
                  <a:schemeClr val="tx1"/>
                </a:solidFill>
              </a:rPr>
              <a:t>,”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i="1" dirty="0" smtClean="0">
                <a:solidFill>
                  <a:schemeClr val="tx1"/>
                </a:solidFill>
              </a:rPr>
              <a:t>	IEEE </a:t>
            </a:r>
            <a:r>
              <a:rPr lang="en-US" altLang="zh-TW" sz="1600" i="1" dirty="0">
                <a:solidFill>
                  <a:schemeClr val="tx1"/>
                </a:solidFill>
              </a:rPr>
              <a:t>International Conference on Systems, Man and </a:t>
            </a:r>
            <a:r>
              <a:rPr lang="en-US" altLang="zh-TW" sz="1600" i="1" dirty="0" smtClean="0">
                <a:solidFill>
                  <a:schemeClr val="tx1"/>
                </a:solidFill>
              </a:rPr>
              <a:t>Cybernetics</a:t>
            </a:r>
            <a:r>
              <a:rPr lang="en-US" altLang="zh-TW" sz="1600" dirty="0" smtClean="0">
                <a:solidFill>
                  <a:schemeClr val="tx1"/>
                </a:solidFill>
              </a:rPr>
              <a:t>, </a:t>
            </a:r>
            <a:r>
              <a:rPr lang="en-US" altLang="zh-TW" sz="1600" dirty="0">
                <a:solidFill>
                  <a:schemeClr val="tx1"/>
                </a:solidFill>
              </a:rPr>
              <a:t>2015.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800100" lvl="1" indent="-342900" algn="just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en-US" altLang="zh-TW" sz="1600" b="1" dirty="0">
                <a:solidFill>
                  <a:schemeClr val="tx1"/>
                </a:solidFill>
              </a:rPr>
              <a:t>Chun-Wei Tsai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</a:rPr>
              <a:t>Heng</a:t>
            </a:r>
            <a:r>
              <a:rPr lang="en-US" altLang="zh-TW" sz="1600" dirty="0">
                <a:solidFill>
                  <a:schemeClr val="tx1"/>
                </a:solidFill>
              </a:rPr>
              <a:t>-Ci Chang, Kai-Cheng Hu, and Ming-Chao Chiang</a:t>
            </a:r>
            <a:r>
              <a:rPr lang="en-US" altLang="zh-TW" sz="1600" dirty="0" smtClean="0">
                <a:solidFill>
                  <a:schemeClr val="tx1"/>
                </a:solidFill>
              </a:rPr>
              <a:t>,</a:t>
            </a: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dirty="0">
                <a:solidFill>
                  <a:schemeClr val="tx1"/>
                </a:solidFill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</a:rPr>
              <a:t>“</a:t>
            </a:r>
            <a:r>
              <a:rPr lang="en-US" altLang="zh-TW" sz="1600" dirty="0">
                <a:solidFill>
                  <a:schemeClr val="tx1"/>
                </a:solidFill>
              </a:rPr>
              <a:t>Parallel Coral Reef Algorithm for Solving JSP on Spark,”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457200" lvl="1" indent="0" algn="just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600" i="1" dirty="0">
                <a:solidFill>
                  <a:schemeClr val="tx1"/>
                </a:solidFill>
              </a:rPr>
              <a:t>	</a:t>
            </a:r>
            <a:r>
              <a:rPr lang="en-US" altLang="zh-TW" sz="1600" i="1" dirty="0" smtClean="0">
                <a:solidFill>
                  <a:schemeClr val="tx1"/>
                </a:solidFill>
              </a:rPr>
              <a:t>IEEE </a:t>
            </a:r>
            <a:r>
              <a:rPr lang="en-US" altLang="zh-TW" sz="1600" i="1" dirty="0">
                <a:solidFill>
                  <a:schemeClr val="tx1"/>
                </a:solidFill>
              </a:rPr>
              <a:t>International Conference on Systems, Man, and Cybernetics</a:t>
            </a:r>
            <a:r>
              <a:rPr lang="en-US" altLang="zh-TW" sz="1600" dirty="0">
                <a:solidFill>
                  <a:schemeClr val="tx1"/>
                </a:solidFill>
              </a:rPr>
              <a:t>, 2016.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280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Conclusion Remarks (3/3) 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When do we need to use cloud computing?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Does it solve the whole problem?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6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Advance Research Topics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600" dirty="0">
                <a:solidFill>
                  <a:schemeClr val="tx1"/>
                </a:solidFill>
              </a:rPr>
              <a:t>Big Data Analytics System 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600" dirty="0">
                <a:solidFill>
                  <a:schemeClr val="tx1"/>
                </a:solidFill>
              </a:rPr>
              <a:t>Large-scale and complex optimization problem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600" dirty="0">
                <a:solidFill>
                  <a:schemeClr val="tx1"/>
                </a:solidFill>
              </a:rPr>
              <a:t>Internet of Things data analysis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6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0161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D6D85"/>
            </a:gs>
            <a:gs pos="100000">
              <a:srgbClr val="3342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1"/>
          <p:cNvGrpSpPr>
            <a:grpSpLocks/>
          </p:cNvGrpSpPr>
          <p:nvPr/>
        </p:nvGrpSpPr>
        <p:grpSpPr bwMode="auto">
          <a:xfrm>
            <a:off x="912218" y="2636912"/>
            <a:ext cx="10310812" cy="2665412"/>
            <a:chOff x="591" y="1413"/>
            <a:chExt cx="6495" cy="1679"/>
          </a:xfrm>
        </p:grpSpPr>
        <p:pic>
          <p:nvPicPr>
            <p:cNvPr id="7987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" y="1413"/>
              <a:ext cx="6495" cy="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9876" name="Text Box 3"/>
            <p:cNvSpPr txBox="1">
              <a:spLocks noChangeArrowheads="1"/>
            </p:cNvSpPr>
            <p:nvPr/>
          </p:nvSpPr>
          <p:spPr bwMode="auto">
            <a:xfrm>
              <a:off x="960" y="1673"/>
              <a:ext cx="5757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/>
            <a:lstStyle>
              <a:lvl1pPr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9600" dirty="0">
                  <a:solidFill>
                    <a:srgbClr val="FFC000"/>
                  </a:solidFill>
                  <a:latin typeface="Arial Black" panose="020B0A04020102020204" pitchFamily="34" charset="0"/>
                </a:rPr>
                <a:t>Thank You ;-)</a:t>
              </a:r>
              <a:r>
                <a:rPr lang="en-US" altLang="zh-TW" sz="11500" dirty="0">
                  <a:solidFill>
                    <a:srgbClr val="FFC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552178" y="404664"/>
            <a:ext cx="1065718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computing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</a:p>
          <a:p>
            <a:pPr eaLnBrk="1" hangingPunct="1">
              <a:spcBef>
                <a:spcPts val="0"/>
              </a:spcBef>
              <a:buSzPct val="100000"/>
              <a:defRPr/>
            </a:pP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 Research</a:t>
            </a:r>
            <a:b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TW" sz="44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 Remarks</a:t>
            </a:r>
            <a:endParaRPr lang="en-US" altLang="zh-TW" sz="4400" b="1" dirty="0" smtClean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6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(1/14)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References 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https</a:t>
            </a:r>
            <a:r>
              <a:rPr lang="en-US" altLang="zh-TW" sz="2800" dirty="0">
                <a:solidFill>
                  <a:schemeClr val="tx1"/>
                </a:solidFill>
              </a:rPr>
              <a:t>://sites.google.com/site/cwtsai0807/home/cloud-computing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http://hadoopspark.blogspot.tw/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Environment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Linux, e.g., fedora</a:t>
            </a: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ThinkPad </a:t>
            </a:r>
            <a:r>
              <a:rPr lang="en-US" altLang="zh-TW" sz="2800" dirty="0" smtClean="0">
                <a:solidFill>
                  <a:schemeClr val="tx1"/>
                </a:solidFill>
              </a:rPr>
              <a:t>X240s Notebook, Intel </a:t>
            </a:r>
            <a:r>
              <a:rPr lang="en-US" altLang="zh-TW" sz="2800" dirty="0">
                <a:solidFill>
                  <a:schemeClr val="tx1"/>
                </a:solidFill>
              </a:rPr>
              <a:t>i7-4500U/8GB RAM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2230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(2/14)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1. Install the </a:t>
            </a:r>
            <a:r>
              <a:rPr lang="en-US" altLang="zh-TW" sz="2800" dirty="0" smtClean="0">
                <a:solidFill>
                  <a:srgbClr val="C00000"/>
                </a:solidFill>
              </a:rPr>
              <a:t>JDK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800" dirty="0">
                <a:solidFill>
                  <a:srgbClr val="C00000"/>
                </a:solidFill>
              </a:rPr>
              <a:t>	</a:t>
            </a:r>
            <a:r>
              <a:rPr lang="en-US" altLang="zh-TW" sz="2400" dirty="0" smtClean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apt-get install </a:t>
            </a:r>
            <a:r>
              <a:rPr lang="en-US" altLang="zh-TW" sz="2400" dirty="0" smtClean="0">
                <a:solidFill>
                  <a:schemeClr val="tx1"/>
                </a:solidFill>
              </a:rPr>
              <a:t>default-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jdk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		or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	 </a:t>
            </a:r>
            <a:r>
              <a:rPr lang="en-US" altLang="zh-TW" sz="2400" dirty="0" smtClean="0">
                <a:solidFill>
                  <a:schemeClr val="tx1"/>
                </a:solidFill>
              </a:rPr>
              <a:t> 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sudo</a:t>
            </a:r>
            <a:r>
              <a:rPr lang="en-US" altLang="zh-TW" sz="2400" dirty="0" smtClean="0">
                <a:solidFill>
                  <a:schemeClr val="tx1"/>
                </a:solidFill>
              </a:rPr>
              <a:t> apt-get install openjdk-8-jdk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 smtClean="0">
                <a:solidFill>
                  <a:schemeClr val="tx1"/>
                </a:solidFill>
              </a:rPr>
              <a:t>Step 2. Check your </a:t>
            </a:r>
            <a:r>
              <a:rPr lang="en-US" altLang="zh-TW" sz="2800" dirty="0" smtClean="0">
                <a:solidFill>
                  <a:srgbClr val="C00000"/>
                </a:solidFill>
              </a:rPr>
              <a:t>Java Environment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400" dirty="0" smtClean="0">
                <a:solidFill>
                  <a:schemeClr val="tx1"/>
                </a:solidFill>
              </a:rPr>
              <a:t>java </a:t>
            </a:r>
            <a:r>
              <a:rPr lang="en-US" altLang="zh-TW" sz="2400" dirty="0">
                <a:solidFill>
                  <a:schemeClr val="tx1"/>
                </a:solidFill>
              </a:rPr>
              <a:t>-version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400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 smtClean="0">
                <a:solidFill>
                  <a:schemeClr val="accent1"/>
                </a:solidFill>
              </a:rPr>
              <a:t>	$ </a:t>
            </a:r>
            <a:r>
              <a:rPr lang="en-US" altLang="zh-TW" sz="2400" dirty="0" smtClean="0">
                <a:solidFill>
                  <a:schemeClr val="tx1"/>
                </a:solidFill>
              </a:rPr>
              <a:t>update-alternatives --display java</a:t>
            </a: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zh-TW" altLang="en-US" sz="2400" dirty="0" smtClean="0">
                <a:solidFill>
                  <a:schemeClr val="tx1"/>
                </a:solidFill>
              </a:rPr>
              <a:t>  </a:t>
            </a:r>
            <a:r>
              <a:rPr lang="en-US" altLang="zh-TW" sz="2400" dirty="0" smtClean="0">
                <a:solidFill>
                  <a:schemeClr val="tx1"/>
                </a:solidFill>
              </a:rPr>
              <a:t>	  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	/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usr</a:t>
            </a:r>
            <a:r>
              <a:rPr lang="en-US" altLang="zh-TW" sz="2400" dirty="0" smtClean="0">
                <a:solidFill>
                  <a:schemeClr val="tx1"/>
                </a:solidFill>
              </a:rPr>
              <a:t>/lib/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jvm</a:t>
            </a:r>
            <a:r>
              <a:rPr lang="en-US" altLang="zh-TW" sz="2400" dirty="0" smtClean="0">
                <a:solidFill>
                  <a:schemeClr val="tx1"/>
                </a:solidFill>
              </a:rPr>
              <a:t>/java-8-openjdk-amd64</a:t>
            </a: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242" y="3797176"/>
            <a:ext cx="5911860" cy="9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82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(3/14)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endParaRPr lang="en-US" altLang="zh-TW" sz="2800" dirty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56" y="2619772"/>
            <a:ext cx="999228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6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320800" y="228600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333333"/>
                </a:solidFill>
                <a:latin typeface="Arial" panose="020B0604020202020204" pitchFamily="34" charset="0"/>
                <a:ea typeface="Heiti TC Light" charset="0"/>
                <a:cs typeface="Heiti TC Light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Hadoop Installation</a:t>
            </a:r>
            <a:r>
              <a:rPr lang="zh-TW" altLang="en-US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4000" b="1" dirty="0" smtClean="0">
                <a:solidFill>
                  <a:srgbClr val="FFFFFF"/>
                </a:solidFill>
                <a:ea typeface="新細明體" panose="02020500000000000000" pitchFamily="18" charset="-120"/>
              </a:rPr>
              <a:t>(4/14)</a:t>
            </a:r>
            <a:endParaRPr lang="en-US" altLang="zh-TW" sz="4000" b="1" dirty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8000" y="1219200"/>
            <a:ext cx="1122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8138" indent="-33813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38188" indent="-280988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Step </a:t>
            </a:r>
            <a:r>
              <a:rPr lang="en-US" altLang="zh-TW" sz="2800" dirty="0" smtClean="0">
                <a:solidFill>
                  <a:schemeClr val="tx1"/>
                </a:solidFill>
              </a:rPr>
              <a:t>3.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SSH</a:t>
            </a:r>
            <a:r>
              <a:rPr lang="en-US" altLang="zh-TW" sz="2800" dirty="0">
                <a:solidFill>
                  <a:schemeClr val="tx1"/>
                </a:solidFill>
              </a:rPr>
              <a:t> login without </a:t>
            </a:r>
            <a:r>
              <a:rPr lang="en-US" altLang="zh-TW" sz="2800" dirty="0" smtClean="0">
                <a:solidFill>
                  <a:schemeClr val="tx1"/>
                </a:solidFill>
              </a:rPr>
              <a:t>password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sudo</a:t>
            </a:r>
            <a:r>
              <a:rPr lang="en-US" altLang="zh-TW" sz="2400" dirty="0">
                <a:solidFill>
                  <a:schemeClr val="tx1"/>
                </a:solidFill>
              </a:rPr>
              <a:t> apt-get install </a:t>
            </a:r>
            <a:r>
              <a:rPr lang="en-US" altLang="zh-TW" sz="2400" dirty="0" err="1">
                <a:solidFill>
                  <a:schemeClr val="tx1"/>
                </a:solidFill>
              </a:rPr>
              <a:t>ssh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ssh-keygen</a:t>
            </a:r>
            <a:r>
              <a:rPr lang="en-US" altLang="zh-TW" sz="2400" dirty="0">
                <a:solidFill>
                  <a:schemeClr val="tx1"/>
                </a:solidFill>
              </a:rPr>
              <a:t> -t </a:t>
            </a:r>
            <a:r>
              <a:rPr lang="en-US" altLang="zh-TW" sz="2400" dirty="0" err="1">
                <a:solidFill>
                  <a:schemeClr val="tx1"/>
                </a:solidFill>
              </a:rPr>
              <a:t>rsa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>
                <a:solidFill>
                  <a:schemeClr val="tx1"/>
                </a:solidFill>
              </a:rPr>
              <a:t>cd ~/.</a:t>
            </a:r>
            <a:r>
              <a:rPr lang="en-US" altLang="zh-TW" sz="2400" dirty="0" err="1">
                <a:solidFill>
                  <a:schemeClr val="tx1"/>
                </a:solidFill>
              </a:rPr>
              <a:t>ssh</a:t>
            </a:r>
            <a:r>
              <a:rPr lang="en-US" altLang="zh-TW" sz="2400" dirty="0">
                <a:solidFill>
                  <a:schemeClr val="tx1"/>
                </a:solidFill>
              </a:rPr>
              <a:t>/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cp</a:t>
            </a:r>
            <a:r>
              <a:rPr lang="en-US" altLang="zh-TW" sz="2400" dirty="0">
                <a:solidFill>
                  <a:schemeClr val="tx1"/>
                </a:solidFill>
              </a:rPr>
              <a:t> id_rsa.pub </a:t>
            </a:r>
            <a:r>
              <a:rPr lang="en-US" altLang="zh-TW" sz="2400" dirty="0" err="1">
                <a:solidFill>
                  <a:schemeClr val="tx1"/>
                </a:solidFill>
              </a:rPr>
              <a:t>authorized_keys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 </a:t>
            </a:r>
            <a:r>
              <a:rPr lang="en-US" altLang="zh-TW" sz="2400" dirty="0" err="1">
                <a:solidFill>
                  <a:schemeClr val="tx1"/>
                </a:solidFill>
              </a:rPr>
              <a:t>ssh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localhost</a:t>
            </a:r>
          </a:p>
          <a:p>
            <a:pPr marL="400050" lvl="1" indent="0">
              <a:spcBef>
                <a:spcPts val="7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2400" dirty="0">
                <a:solidFill>
                  <a:schemeClr val="accent1"/>
                </a:solidFill>
              </a:rPr>
              <a:t>$</a:t>
            </a:r>
            <a:r>
              <a:rPr lang="en-US" altLang="zh-TW" sz="2800" dirty="0" smtClean="0">
                <a:solidFill>
                  <a:schemeClr val="accent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exit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"/>
              <a:defRPr/>
            </a:pPr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6196203-F153-4DCF-B027-BE3A4465A409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2672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Calibri Light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Arial"/>
        <a:ea typeface="Heiti TC Light"/>
        <a:cs typeface="Heiti TC Light"/>
      </a:majorFont>
      <a:minorFont>
        <a:latin typeface="Arial"/>
        <a:ea typeface="Heiti TC Light"/>
        <a:cs typeface="Heiti T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7082</TotalTime>
  <Words>1364</Words>
  <Application>Microsoft Office PowerPoint</Application>
  <PresentationFormat>自訂</PresentationFormat>
  <Paragraphs>510</Paragraphs>
  <Slides>47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47</vt:i4>
      </vt:variant>
    </vt:vector>
  </HeadingPairs>
  <TitlesOfParts>
    <vt:vector size="71" baseType="lpstr">
      <vt:lpstr>Heiti TC Light</vt:lpstr>
      <vt:lpstr>微軟正黑體</vt:lpstr>
      <vt:lpstr>新細明體</vt:lpstr>
      <vt:lpstr>Arial</vt:lpstr>
      <vt:lpstr>Arial Black</vt:lpstr>
      <vt:lpstr>Calibri</vt:lpstr>
      <vt:lpstr>Calibri Light</vt:lpstr>
      <vt:lpstr>Times New Roman</vt:lpstr>
      <vt:lpstr>Verdana</vt:lpstr>
      <vt:lpstr>Wingdings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creator>Tsai Chun-Wei</dc:creator>
  <cp:lastModifiedBy>cwtsai</cp:lastModifiedBy>
  <cp:revision>306</cp:revision>
  <cp:lastPrinted>1601-01-01T00:00:00Z</cp:lastPrinted>
  <dcterms:created xsi:type="dcterms:W3CDTF">2015-10-03T05:09:22Z</dcterms:created>
  <dcterms:modified xsi:type="dcterms:W3CDTF">2019-05-06T12:49:03Z</dcterms:modified>
</cp:coreProperties>
</file>